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3" r:id="rId2"/>
    <p:sldId id="266" r:id="rId3"/>
    <p:sldId id="264" r:id="rId4"/>
    <p:sldId id="270" r:id="rId5"/>
    <p:sldId id="271" r:id="rId6"/>
    <p:sldId id="276" r:id="rId7"/>
    <p:sldId id="272" r:id="rId8"/>
    <p:sldId id="267" r:id="rId9"/>
    <p:sldId id="268" r:id="rId10"/>
    <p:sldId id="277" r:id="rId11"/>
    <p:sldId id="273" r:id="rId12"/>
    <p:sldId id="274" r:id="rId13"/>
    <p:sldId id="275" r:id="rId14"/>
    <p:sldId id="278" r:id="rId15"/>
    <p:sldId id="296" r:id="rId16"/>
    <p:sldId id="280" r:id="rId17"/>
    <p:sldId id="281" r:id="rId18"/>
    <p:sldId id="284" r:id="rId19"/>
    <p:sldId id="282" r:id="rId20"/>
    <p:sldId id="297" r:id="rId21"/>
    <p:sldId id="283" r:id="rId22"/>
    <p:sldId id="285" r:id="rId23"/>
    <p:sldId id="286" r:id="rId24"/>
    <p:sldId id="287" r:id="rId25"/>
    <p:sldId id="288" r:id="rId26"/>
    <p:sldId id="298" r:id="rId27"/>
    <p:sldId id="289" r:id="rId28"/>
    <p:sldId id="290" r:id="rId29"/>
    <p:sldId id="299" r:id="rId30"/>
    <p:sldId id="291" r:id="rId31"/>
    <p:sldId id="292" r:id="rId32"/>
    <p:sldId id="293" r:id="rId33"/>
    <p:sldId id="294" r:id="rId34"/>
    <p:sldId id="295" r:id="rId35"/>
    <p:sldId id="300" r:id="rId36"/>
    <p:sldId id="301" r:id="rId37"/>
    <p:sldId id="649" r:id="rId38"/>
    <p:sldId id="651" r:id="rId39"/>
    <p:sldId id="652" r:id="rId40"/>
    <p:sldId id="653" r:id="rId41"/>
    <p:sldId id="654" r:id="rId42"/>
    <p:sldId id="685" r:id="rId43"/>
    <p:sldId id="655" r:id="rId44"/>
    <p:sldId id="656" r:id="rId45"/>
    <p:sldId id="739" r:id="rId46"/>
    <p:sldId id="740" r:id="rId47"/>
    <p:sldId id="762" r:id="rId48"/>
    <p:sldId id="741" r:id="rId49"/>
    <p:sldId id="772" r:id="rId50"/>
    <p:sldId id="794" r:id="rId51"/>
    <p:sldId id="795" r:id="rId52"/>
    <p:sldId id="796" r:id="rId53"/>
    <p:sldId id="797" r:id="rId54"/>
    <p:sldId id="798" r:id="rId55"/>
    <p:sldId id="799" r:id="rId56"/>
    <p:sldId id="800" r:id="rId57"/>
    <p:sldId id="805" r:id="rId58"/>
    <p:sldId id="801" r:id="rId59"/>
    <p:sldId id="802" r:id="rId60"/>
    <p:sldId id="803" r:id="rId61"/>
    <p:sldId id="804" r:id="rId62"/>
    <p:sldId id="806" r:id="rId63"/>
    <p:sldId id="80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9999"/>
    <a:srgbClr val="BD92DE"/>
    <a:srgbClr val="F2F8EE"/>
    <a:srgbClr val="E2F0D9"/>
    <a:srgbClr val="FBE5D6"/>
    <a:srgbClr val="A365D1"/>
    <a:srgbClr val="DEEBF7"/>
    <a:srgbClr val="85BD5F"/>
    <a:srgbClr val="EC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76788" autoAdjust="0"/>
  </p:normalViewPr>
  <p:slideViewPr>
    <p:cSldViewPr snapToGrid="0">
      <p:cViewPr varScale="1">
        <p:scale>
          <a:sx n="68" d="100"/>
          <a:sy n="68" d="100"/>
        </p:scale>
        <p:origin x="88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8C1C3-D44C-421A-B878-649C6EF4C91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ED4B3-2F43-48EA-A84B-354542C9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CA12-D146-51E5-22C5-EE66F0FAC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3EC69-6F33-19B4-BB5D-B11F946DF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DE610-A7DA-8332-19D4-CC9A6722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85D6-B86A-7794-395E-C79F3518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4AEF-AF85-1281-4D5C-E26A80EA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40-FC0F-F9DA-1744-D677B65E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5165E-0FC3-8868-B5C4-FAE0F0514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ADCD-0BDA-81B2-28ED-91648E1B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AD6C-173E-38A7-2323-832EA2A3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8D68-A7CD-CD5E-F2E3-BE377012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6E67E-4C40-6E96-3B47-88A429BF2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F1449-BDF4-37FE-964B-AE8592D93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57EB4-7FD1-7BE7-08BD-C94DD6A7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0AE3A-52CB-02F2-2F28-0709D71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AB4A-9F6A-1C83-122D-B8A3E3DA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09D3-1A3D-873F-FDA3-BB05618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37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7BA52-012A-144E-B503-85D8BA20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515600" cy="4767711"/>
          </a:xfrm>
        </p:spPr>
        <p:txBody>
          <a:bodyPr/>
          <a:lstStyle>
            <a:lvl1pPr marL="320040" indent="-320040">
              <a:lnSpc>
                <a:spcPct val="100000"/>
              </a:lnSpc>
              <a:buFont typeface="Arial" panose="020B0604020202020204" pitchFamily="34" charset="0"/>
              <a:buChar char="●"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74320">
              <a:lnSpc>
                <a:spcPct val="100000"/>
              </a:lnSpc>
              <a:buFont typeface="Arial" panose="020B0604020202020204" pitchFamily="34" charset="0"/>
              <a:buChar char="●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08748-D124-5A86-EBC2-B3F6FBC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279D6-7FA7-7A3D-4C24-DDB86372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9A4A-CA63-19CF-212B-0D19C90D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E812-973A-62BC-FBA6-865CEF48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FD689-B504-BD0C-BAFD-0F2C65B99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248D9-D22E-FA93-4162-8EE9A0CD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A89F-6364-42C7-8C4E-98DF1972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E3E88-3AE9-B371-F477-E2BD5460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92EF-414B-536E-42CE-024CC1A3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43066-FDBB-4BDB-4655-0431F640B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2C45F-4FAB-94BB-DDA4-3F4E529A8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71D21-AD02-BC98-4D17-081918E3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34AE5-D354-C5EB-3B39-BAFB685C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07495-3E5D-EEF3-A76A-71A582CD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1311-FA0A-B778-7548-095C2574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AE7C0-ADDB-E946-9745-682238C0A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147A3-4681-8E8D-10F7-7913303B5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4D2EC-DDED-0BB6-95F0-612C172A4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5B06-F627-E2F3-A5D0-55AFEE408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5393E-02A1-F875-A4D8-A7C27504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48BC2B-63E7-8BDB-1B34-240198A2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DB6CF-F6B0-0962-B8ED-D5B48A0A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1E7E-CA32-37A2-CC33-A2951681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D338A-0CC5-AFAC-8DD1-DDEB206D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B9111-BEEF-E4D7-9AD8-D8159707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8194F-490F-3C66-619D-910118DD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1ECA6-90FA-4E74-B832-DC6E3285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D4717-2B1A-B2F6-9433-50327BE5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1C22-65C1-ACF8-1EB3-CC9A558E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4C00-5F9D-E1F7-2235-DA8C976E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3A7AA-3D2A-0E27-4904-F0442EB0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95EFE-7F0F-1BBB-FB3E-F27D8F412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09E3F-A4C9-EA55-98E8-1A061DA9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E0A1B-CB64-F439-8431-26C47C99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78602-C0D7-0713-7C84-A49612C1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FF89-015F-D410-2A68-AC4DD06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F54C0-CD41-DE4F-453B-083C95052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9A38D-7410-76A0-C82D-1EFACD622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2270-5BA8-C87E-DF11-BCECEBB9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FB8A4-E8F3-B768-3CF3-D5515E6C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A20EE-7244-A509-1CBB-C083295A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3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09D12-0ACA-354D-F1B1-238DBE28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876C-EB0D-D7CF-35DA-64824D879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147A-8268-9616-7584-45E24ACC8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0602-DB7E-43E1-9DE6-09AF1848946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46CC6-09BE-35AF-1B2F-EB3F90F56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5978F-30E0-F852-C862-11626AFF8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4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drew.cmu.edu/course/10-703/textbook/BartoSutton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295C-C4FC-0B91-3061-08FC53000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Search in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5F796-10A3-3D91-92EA-54E19395C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Chen-Yu Wei</a:t>
            </a:r>
          </a:p>
        </p:txBody>
      </p:sp>
    </p:spTree>
    <p:extLst>
      <p:ext uri="{BB962C8B-B14F-4D97-AF65-F5344CB8AC3E}">
        <p14:creationId xmlns:p14="http://schemas.microsoft.com/office/powerpoint/2010/main" val="2249420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BA79-D72D-9956-A166-3E5E753C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/ Space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54F01-F5FA-0F9B-E2D4-D05EAA210A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DFS</a:t>
                </a:r>
              </a:p>
              <a:p>
                <a:pPr lvl="1"/>
                <a:r>
                  <a:rPr lang="en-US" dirty="0"/>
                  <a:t>Time: O(b</a:t>
                </a:r>
                <a:r>
                  <a:rPr lang="en-US" baseline="30000" dirty="0"/>
                  <a:t>m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Space: O(bm)</a:t>
                </a:r>
              </a:p>
              <a:p>
                <a:endParaRPr lang="en-US" dirty="0"/>
              </a:p>
              <a:p>
                <a:r>
                  <a:rPr lang="en-US" dirty="0"/>
                  <a:t>For chess</a:t>
                </a:r>
              </a:p>
              <a:p>
                <a:pPr lvl="1"/>
                <a:r>
                  <a:rPr lang="en-US" dirty="0"/>
                  <a:t>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35, 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100</a:t>
                </a:r>
              </a:p>
              <a:p>
                <a:pPr lvl="1"/>
                <a:r>
                  <a:rPr lang="en-US" dirty="0"/>
                  <a:t>Too large to find the true minimax value/policy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54F01-F5FA-0F9B-E2D4-D05EAA210A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08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35AC-7D1B-CDE0-01D3-6560782A4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Alpha-Beta Pruning and </a:t>
            </a:r>
            <a:br>
              <a:rPr lang="en-US" dirty="0"/>
            </a:br>
            <a:r>
              <a:rPr lang="en-US" dirty="0"/>
              <a:t>Evaluation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6BB88-3B10-8BB3-2B5C-C8C92A972D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4C53-73A6-2B4D-A5C1-19744D35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1955B-5380-4E1C-9E8D-28D20377E5A1}"/>
              </a:ext>
            </a:extLst>
          </p:cNvPr>
          <p:cNvGrpSpPr/>
          <p:nvPr/>
        </p:nvGrpSpPr>
        <p:grpSpPr>
          <a:xfrm>
            <a:off x="4203736" y="2363557"/>
            <a:ext cx="4419760" cy="3208089"/>
            <a:chOff x="5104071" y="2940332"/>
            <a:chExt cx="3575843" cy="2595531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AAA540-5299-4D50-386E-A23DAAECD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727" y="4108645"/>
              <a:ext cx="458368" cy="803849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08D58E-9264-5D1C-B9E2-E24F1160D605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95" y="4108645"/>
              <a:ext cx="460137" cy="803849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25AD3EE-8B93-D873-6229-5D94B7E0A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5737" y="4108644"/>
              <a:ext cx="496473" cy="8038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631AA68-BCC4-DCBE-6D54-030CA054324A}"/>
                </a:ext>
              </a:extLst>
            </p:cNvPr>
            <p:cNvCxnSpPr>
              <a:cxnSpLocks/>
            </p:cNvCxnSpPr>
            <p:nvPr/>
          </p:nvCxnSpPr>
          <p:spPr>
            <a:xfrm>
              <a:off x="7702210" y="4108644"/>
              <a:ext cx="431573" cy="78964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FAF0F24-BF44-C11E-4920-4B38060452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7095" y="2940332"/>
              <a:ext cx="937558" cy="116831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9CED87B-BBB7-462D-4BC2-CD5A3245B88D}"/>
                </a:ext>
              </a:extLst>
            </p:cNvPr>
            <p:cNvCxnSpPr>
              <a:cxnSpLocks/>
            </p:cNvCxnSpPr>
            <p:nvPr/>
          </p:nvCxnSpPr>
          <p:spPr>
            <a:xfrm>
              <a:off x="6764653" y="2940332"/>
              <a:ext cx="937557" cy="116831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485E33FC-FCFC-B364-BFAF-D399A2D3B161}"/>
                </a:ext>
              </a:extLst>
            </p:cNvPr>
            <p:cNvSpPr txBox="1">
              <a:spLocks/>
            </p:cNvSpPr>
            <p:nvPr/>
          </p:nvSpPr>
          <p:spPr>
            <a:xfrm>
              <a:off x="5104071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2</a:t>
              </a: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E2DD0C33-CA58-8831-B716-7AABDFEEFD8F}"/>
                </a:ext>
              </a:extLst>
            </p:cNvPr>
            <p:cNvSpPr txBox="1">
              <a:spLocks/>
            </p:cNvSpPr>
            <p:nvPr/>
          </p:nvSpPr>
          <p:spPr>
            <a:xfrm>
              <a:off x="6112985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7</a:t>
              </a: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0352DD5-786F-C717-35C0-4CBB7D5EB0BE}"/>
                </a:ext>
              </a:extLst>
            </p:cNvPr>
            <p:cNvSpPr txBox="1">
              <a:spLocks/>
            </p:cNvSpPr>
            <p:nvPr/>
          </p:nvSpPr>
          <p:spPr>
            <a:xfrm>
              <a:off x="6979606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BCCEB2E3-7C46-72C7-4963-8B08B7B3228F}"/>
                </a:ext>
              </a:extLst>
            </p:cNvPr>
            <p:cNvSpPr txBox="1">
              <a:spLocks/>
            </p:cNvSpPr>
            <p:nvPr/>
          </p:nvSpPr>
          <p:spPr>
            <a:xfrm>
              <a:off x="8018735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8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68579F43-E063-A29B-2B42-9BB4D92644D5}"/>
              </a:ext>
            </a:extLst>
          </p:cNvPr>
          <p:cNvSpPr txBox="1">
            <a:spLocks/>
          </p:cNvSpPr>
          <p:nvPr/>
        </p:nvSpPr>
        <p:spPr>
          <a:xfrm>
            <a:off x="3099998" y="2125443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38ACB426-584C-FD97-D3E4-9783186A77B5}"/>
              </a:ext>
            </a:extLst>
          </p:cNvPr>
          <p:cNvSpPr txBox="1">
            <a:spLocks/>
          </p:cNvSpPr>
          <p:nvPr/>
        </p:nvSpPr>
        <p:spPr>
          <a:xfrm>
            <a:off x="3099999" y="3455804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313647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316032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BE1C-9A35-5828-ECB0-68666160BA36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6490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4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3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C4C7781-F9EC-A23D-4975-13B4D092F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C4C7781-F9EC-A23D-4975-13B4D092F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0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E20FD6F-F1B6-E26F-939F-C2C11A6FCF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E20FD6F-F1B6-E26F-939F-C2C11A6FC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0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E9FD-D044-356C-4773-95D9F8FF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oogle's AlphaGo Software Beats Human Champion of 'Go' in First Round - ABC  News">
            <a:extLst>
              <a:ext uri="{FF2B5EF4-FFF2-40B4-BE49-F238E27FC236}">
                <a16:creationId xmlns:a16="http://schemas.microsoft.com/office/drawing/2014/main" id="{5ED108E1-EE74-EDAA-D5D7-8B1F1A2B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37" y="1810422"/>
            <a:ext cx="6097248" cy="342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3671BC-1589-AFD8-83FF-9B5B110252F1}"/>
              </a:ext>
            </a:extLst>
          </p:cNvPr>
          <p:cNvGrpSpPr/>
          <p:nvPr/>
        </p:nvGrpSpPr>
        <p:grpSpPr>
          <a:xfrm>
            <a:off x="583809" y="555674"/>
            <a:ext cx="4705643" cy="5746652"/>
            <a:chOff x="597877" y="281354"/>
            <a:chExt cx="4705643" cy="57466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23B823-147E-EB6B-B9E3-2FAE06D8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5" t="2" r="1521" b="-3"/>
            <a:stretch/>
          </p:blipFill>
          <p:spPr>
            <a:xfrm>
              <a:off x="868889" y="479694"/>
              <a:ext cx="4139909" cy="250501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C4E8CC-2B9A-971D-B620-5E4CE2D3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92" r="-1"/>
            <a:stretch/>
          </p:blipFill>
          <p:spPr>
            <a:xfrm>
              <a:off x="1284784" y="3250953"/>
              <a:ext cx="3331827" cy="25378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2AF67-C5B9-3343-E3B7-A8514CF0CC4D}"/>
                </a:ext>
              </a:extLst>
            </p:cNvPr>
            <p:cNvSpPr/>
            <p:nvPr/>
          </p:nvSpPr>
          <p:spPr>
            <a:xfrm>
              <a:off x="597877" y="281354"/>
              <a:ext cx="4705643" cy="5746652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3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E20FD6F-F1B6-E26F-939F-C2C11A6FCF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E20FD6F-F1B6-E26F-939F-C2C11A6FC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02F2AB9-C589-A36F-225F-F11667497BDA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89018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8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31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6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1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E6012EB-C43C-6790-E2F7-B8578B4E9684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620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4BA17E29-F817-B03B-5347-8EA2BB30EB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4BA17E29-F817-B03B-5347-8EA2BB30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7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17B8C45-EEEC-A9C0-C665-622F0D49566B}"/>
              </a:ext>
            </a:extLst>
          </p:cNvPr>
          <p:cNvSpPr txBox="1">
            <a:spLocks/>
          </p:cNvSpPr>
          <p:nvPr/>
        </p:nvSpPr>
        <p:spPr>
          <a:xfrm>
            <a:off x="94005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593FD4CC-E44F-2A73-DCF6-83327CDA93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593FD4CC-E44F-2A73-DCF6-83327CDA9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3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2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17B8C45-EEEC-A9C0-C665-622F0D49566B}"/>
              </a:ext>
            </a:extLst>
          </p:cNvPr>
          <p:cNvSpPr txBox="1">
            <a:spLocks/>
          </p:cNvSpPr>
          <p:nvPr/>
        </p:nvSpPr>
        <p:spPr>
          <a:xfrm>
            <a:off x="94005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593FD4CC-E44F-2A73-DCF6-83327CDA93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593FD4CC-E44F-2A73-DCF6-83327CDA9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3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68AF6E04-C89A-BA77-43E8-6AA615B25DD4}"/>
              </a:ext>
            </a:extLst>
          </p:cNvPr>
          <p:cNvSpPr txBox="1">
            <a:spLocks/>
          </p:cNvSpPr>
          <p:nvPr/>
        </p:nvSpPr>
        <p:spPr>
          <a:xfrm>
            <a:off x="101332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91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4628E-6D9F-C665-5960-5149320B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Turn-Based Two-Player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A192-5075-8790-D090-3B65C23C2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19"/>
            <a:ext cx="10515600" cy="8697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choose one of the three bins. I choose a number from that bin.  Your goal is to maximize the chosen number.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0AC99-86AD-F0B4-4E66-FFEC55CA56A0}"/>
              </a:ext>
            </a:extLst>
          </p:cNvPr>
          <p:cNvSpPr txBox="1"/>
          <p:nvPr/>
        </p:nvSpPr>
        <p:spPr>
          <a:xfrm>
            <a:off x="2212143" y="2834630"/>
            <a:ext cx="176901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-50     50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BF5A7-3BE9-C1A3-102E-894CE4C4DD91}"/>
              </a:ext>
            </a:extLst>
          </p:cNvPr>
          <p:cNvSpPr txBox="1"/>
          <p:nvPr/>
        </p:nvSpPr>
        <p:spPr>
          <a:xfrm>
            <a:off x="5128844" y="2834630"/>
            <a:ext cx="1769013" cy="1200329"/>
          </a:xfrm>
          <a:prstGeom prst="rect">
            <a:avLst/>
          </a:prstGeom>
          <a:solidFill>
            <a:srgbClr val="F2F8E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1     3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C3397-8DBE-3C89-6E69-98580B64CAD1}"/>
              </a:ext>
            </a:extLst>
          </p:cNvPr>
          <p:cNvSpPr txBox="1"/>
          <p:nvPr/>
        </p:nvSpPr>
        <p:spPr>
          <a:xfrm>
            <a:off x="8045545" y="2834630"/>
            <a:ext cx="176901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    -5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44EB6D-76DE-2FDF-FEC5-E288C6C7AE5A}"/>
              </a:ext>
            </a:extLst>
          </p:cNvPr>
          <p:cNvSpPr txBox="1">
            <a:spLocks/>
          </p:cNvSpPr>
          <p:nvPr/>
        </p:nvSpPr>
        <p:spPr>
          <a:xfrm>
            <a:off x="838200" y="4528552"/>
            <a:ext cx="3768969" cy="204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If I am</a:t>
            </a:r>
          </a:p>
          <a:p>
            <a:r>
              <a:rPr lang="en-US" dirty="0"/>
              <a:t>adversarial</a:t>
            </a:r>
          </a:p>
          <a:p>
            <a:r>
              <a:rPr lang="en-US" dirty="0"/>
              <a:t>random</a:t>
            </a:r>
          </a:p>
          <a:p>
            <a:r>
              <a:rPr lang="en-US" dirty="0"/>
              <a:t>benign/cooperative</a:t>
            </a:r>
          </a:p>
        </p:txBody>
      </p:sp>
    </p:spTree>
    <p:extLst>
      <p:ext uri="{BB962C8B-B14F-4D97-AF65-F5344CB8AC3E}">
        <p14:creationId xmlns:p14="http://schemas.microsoft.com/office/powerpoint/2010/main" val="699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17B8C45-EEEC-A9C0-C665-622F0D49566B}"/>
              </a:ext>
            </a:extLst>
          </p:cNvPr>
          <p:cNvSpPr txBox="1">
            <a:spLocks/>
          </p:cNvSpPr>
          <p:nvPr/>
        </p:nvSpPr>
        <p:spPr>
          <a:xfrm>
            <a:off x="94005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694826A-B1FA-E65E-9257-A0E671F74E3C}"/>
              </a:ext>
            </a:extLst>
          </p:cNvPr>
          <p:cNvSpPr txBox="1">
            <a:spLocks/>
          </p:cNvSpPr>
          <p:nvPr/>
        </p:nvSpPr>
        <p:spPr>
          <a:xfrm>
            <a:off x="101332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3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  <a:blipFill>
                <a:blip r:embed="rId14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F49260-247A-C6BA-AAA3-EA308907F254}"/>
              </a:ext>
            </a:extLst>
          </p:cNvPr>
          <p:cNvCxnSpPr>
            <a:cxnSpLocks/>
          </p:cNvCxnSpPr>
          <p:nvPr/>
        </p:nvCxnSpPr>
        <p:spPr>
          <a:xfrm flipH="1">
            <a:off x="9592721" y="308858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17B8C45-EEEC-A9C0-C665-622F0D49566B}"/>
              </a:ext>
            </a:extLst>
          </p:cNvPr>
          <p:cNvSpPr txBox="1">
            <a:spLocks/>
          </p:cNvSpPr>
          <p:nvPr/>
        </p:nvSpPr>
        <p:spPr>
          <a:xfrm>
            <a:off x="94005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694826A-B1FA-E65E-9257-A0E671F74E3C}"/>
              </a:ext>
            </a:extLst>
          </p:cNvPr>
          <p:cNvSpPr txBox="1">
            <a:spLocks/>
          </p:cNvSpPr>
          <p:nvPr/>
        </p:nvSpPr>
        <p:spPr>
          <a:xfrm>
            <a:off x="101332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3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  <a:blipFill>
                <a:blip r:embed="rId14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F49260-247A-C6BA-AAA3-EA308907F254}"/>
              </a:ext>
            </a:extLst>
          </p:cNvPr>
          <p:cNvCxnSpPr>
            <a:cxnSpLocks/>
          </p:cNvCxnSpPr>
          <p:nvPr/>
        </p:nvCxnSpPr>
        <p:spPr>
          <a:xfrm flipH="1">
            <a:off x="9592721" y="308858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63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521-4C11-43FB-3324-F6921708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92BE62-7966-A862-9821-AFB86206BA39}"/>
              </a:ext>
            </a:extLst>
          </p:cNvPr>
          <p:cNvCxnSpPr>
            <a:cxnSpLocks/>
          </p:cNvCxnSpPr>
          <p:nvPr/>
        </p:nvCxnSpPr>
        <p:spPr>
          <a:xfrm flipH="1">
            <a:off x="1102999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E3175B-4260-D194-6072-70288D5AFB4F}"/>
              </a:ext>
            </a:extLst>
          </p:cNvPr>
          <p:cNvCxnSpPr>
            <a:cxnSpLocks/>
          </p:cNvCxnSpPr>
          <p:nvPr/>
        </p:nvCxnSpPr>
        <p:spPr>
          <a:xfrm>
            <a:off x="1435868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A9121-E724-4A10-4783-FADDE69DC0AF}"/>
              </a:ext>
            </a:extLst>
          </p:cNvPr>
          <p:cNvCxnSpPr>
            <a:cxnSpLocks/>
          </p:cNvCxnSpPr>
          <p:nvPr/>
        </p:nvCxnSpPr>
        <p:spPr>
          <a:xfrm flipH="1">
            <a:off x="2437044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C869D7-9BD2-320E-C2DB-B9B53FF9B9BA}"/>
              </a:ext>
            </a:extLst>
          </p:cNvPr>
          <p:cNvCxnSpPr>
            <a:cxnSpLocks/>
          </p:cNvCxnSpPr>
          <p:nvPr/>
        </p:nvCxnSpPr>
        <p:spPr>
          <a:xfrm>
            <a:off x="2797585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5E43-2CB4-751E-5B66-8C7839D34F48}"/>
              </a:ext>
            </a:extLst>
          </p:cNvPr>
          <p:cNvCxnSpPr>
            <a:cxnSpLocks/>
          </p:cNvCxnSpPr>
          <p:nvPr/>
        </p:nvCxnSpPr>
        <p:spPr>
          <a:xfrm flipH="1">
            <a:off x="1435868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43909-13CF-68B9-D0F9-E4A454A8C099}"/>
              </a:ext>
            </a:extLst>
          </p:cNvPr>
          <p:cNvCxnSpPr>
            <a:cxnSpLocks/>
          </p:cNvCxnSpPr>
          <p:nvPr/>
        </p:nvCxnSpPr>
        <p:spPr>
          <a:xfrm>
            <a:off x="2116727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F41AEE-6F8B-3C6C-9719-900EA07228B5}"/>
              </a:ext>
            </a:extLst>
          </p:cNvPr>
          <p:cNvSpPr txBox="1">
            <a:spLocks/>
          </p:cNvSpPr>
          <p:nvPr/>
        </p:nvSpPr>
        <p:spPr>
          <a:xfrm>
            <a:off x="9108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F0C4A-0E6F-1E47-5A2E-3BE84A4A1EA3}"/>
              </a:ext>
            </a:extLst>
          </p:cNvPr>
          <p:cNvCxnSpPr>
            <a:cxnSpLocks/>
          </p:cNvCxnSpPr>
          <p:nvPr/>
        </p:nvCxnSpPr>
        <p:spPr>
          <a:xfrm flipH="1">
            <a:off x="3927765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9120B-66CB-2770-F02B-882926AD91ED}"/>
              </a:ext>
            </a:extLst>
          </p:cNvPr>
          <p:cNvCxnSpPr>
            <a:cxnSpLocks/>
          </p:cNvCxnSpPr>
          <p:nvPr/>
        </p:nvCxnSpPr>
        <p:spPr>
          <a:xfrm>
            <a:off x="4260634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F1CD-F694-35F6-01A2-3E7CDCA7B4C4}"/>
              </a:ext>
            </a:extLst>
          </p:cNvPr>
          <p:cNvCxnSpPr>
            <a:cxnSpLocks/>
          </p:cNvCxnSpPr>
          <p:nvPr/>
        </p:nvCxnSpPr>
        <p:spPr>
          <a:xfrm flipH="1">
            <a:off x="5261810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18A236-73B3-0CE0-1D32-65C3D715D415}"/>
              </a:ext>
            </a:extLst>
          </p:cNvPr>
          <p:cNvCxnSpPr>
            <a:cxnSpLocks/>
          </p:cNvCxnSpPr>
          <p:nvPr/>
        </p:nvCxnSpPr>
        <p:spPr>
          <a:xfrm>
            <a:off x="5622351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D25D45-02CD-E9C8-9786-1548D09C9B3D}"/>
              </a:ext>
            </a:extLst>
          </p:cNvPr>
          <p:cNvCxnSpPr>
            <a:cxnSpLocks/>
          </p:cNvCxnSpPr>
          <p:nvPr/>
        </p:nvCxnSpPr>
        <p:spPr>
          <a:xfrm flipH="1">
            <a:off x="4260634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FB019-64B3-431C-9FB5-12792C7AE6D9}"/>
              </a:ext>
            </a:extLst>
          </p:cNvPr>
          <p:cNvCxnSpPr>
            <a:cxnSpLocks/>
          </p:cNvCxnSpPr>
          <p:nvPr/>
        </p:nvCxnSpPr>
        <p:spPr>
          <a:xfrm>
            <a:off x="4941493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958BFD-D948-DE41-5A5C-90E1CDDC4A37}"/>
              </a:ext>
            </a:extLst>
          </p:cNvPr>
          <p:cNvCxnSpPr>
            <a:cxnSpLocks/>
          </p:cNvCxnSpPr>
          <p:nvPr/>
        </p:nvCxnSpPr>
        <p:spPr>
          <a:xfrm flipH="1">
            <a:off x="6719567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8CD4-5C48-E20D-ADED-C68B965B0023}"/>
              </a:ext>
            </a:extLst>
          </p:cNvPr>
          <p:cNvCxnSpPr>
            <a:cxnSpLocks/>
          </p:cNvCxnSpPr>
          <p:nvPr/>
        </p:nvCxnSpPr>
        <p:spPr>
          <a:xfrm>
            <a:off x="7052436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5FA1AB-DC02-1D7E-789D-2C43209777EA}"/>
              </a:ext>
            </a:extLst>
          </p:cNvPr>
          <p:cNvCxnSpPr>
            <a:cxnSpLocks/>
          </p:cNvCxnSpPr>
          <p:nvPr/>
        </p:nvCxnSpPr>
        <p:spPr>
          <a:xfrm flipH="1">
            <a:off x="8053612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98CC46-1384-33BC-898E-6C643D2CEBD7}"/>
              </a:ext>
            </a:extLst>
          </p:cNvPr>
          <p:cNvCxnSpPr>
            <a:cxnSpLocks/>
          </p:cNvCxnSpPr>
          <p:nvPr/>
        </p:nvCxnSpPr>
        <p:spPr>
          <a:xfrm>
            <a:off x="8414153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D7F5-7B2B-176E-66A0-69805AD95692}"/>
              </a:ext>
            </a:extLst>
          </p:cNvPr>
          <p:cNvCxnSpPr>
            <a:cxnSpLocks/>
          </p:cNvCxnSpPr>
          <p:nvPr/>
        </p:nvCxnSpPr>
        <p:spPr>
          <a:xfrm flipH="1">
            <a:off x="7052436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39C7EE-D934-FB83-97B5-B2128F69198F}"/>
              </a:ext>
            </a:extLst>
          </p:cNvPr>
          <p:cNvCxnSpPr>
            <a:cxnSpLocks/>
          </p:cNvCxnSpPr>
          <p:nvPr/>
        </p:nvCxnSpPr>
        <p:spPr>
          <a:xfrm>
            <a:off x="7733295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09678-5023-0334-C7F1-52E683410442}"/>
              </a:ext>
            </a:extLst>
          </p:cNvPr>
          <p:cNvCxnSpPr>
            <a:cxnSpLocks/>
          </p:cNvCxnSpPr>
          <p:nvPr/>
        </p:nvCxnSpPr>
        <p:spPr>
          <a:xfrm flipH="1">
            <a:off x="9592721" y="4975336"/>
            <a:ext cx="332869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209D06-4683-9C5B-94F8-ADC35923ECB6}"/>
              </a:ext>
            </a:extLst>
          </p:cNvPr>
          <p:cNvCxnSpPr>
            <a:cxnSpLocks/>
          </p:cNvCxnSpPr>
          <p:nvPr/>
        </p:nvCxnSpPr>
        <p:spPr>
          <a:xfrm>
            <a:off x="9925590" y="4975336"/>
            <a:ext cx="334154" cy="7315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A74C6-5335-01F5-E6C4-AE400D4A7D8E}"/>
              </a:ext>
            </a:extLst>
          </p:cNvPr>
          <p:cNvCxnSpPr>
            <a:cxnSpLocks/>
          </p:cNvCxnSpPr>
          <p:nvPr/>
        </p:nvCxnSpPr>
        <p:spPr>
          <a:xfrm flipH="1">
            <a:off x="10926766" y="4975335"/>
            <a:ext cx="360541" cy="731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ED834-3FAE-B97A-9F94-A61C4E38BCE1}"/>
              </a:ext>
            </a:extLst>
          </p:cNvPr>
          <p:cNvCxnSpPr>
            <a:cxnSpLocks/>
          </p:cNvCxnSpPr>
          <p:nvPr/>
        </p:nvCxnSpPr>
        <p:spPr>
          <a:xfrm>
            <a:off x="11287307" y="4975335"/>
            <a:ext cx="313410" cy="7186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4E3BD0-A534-43D8-698B-1FCA5C776432}"/>
              </a:ext>
            </a:extLst>
          </p:cNvPr>
          <p:cNvCxnSpPr>
            <a:cxnSpLocks/>
          </p:cNvCxnSpPr>
          <p:nvPr/>
        </p:nvCxnSpPr>
        <p:spPr>
          <a:xfrm flipH="1">
            <a:off x="9925590" y="3912101"/>
            <a:ext cx="680859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3B7084-3FA6-4BF4-57BD-22D1BD7AB4DB}"/>
              </a:ext>
            </a:extLst>
          </p:cNvPr>
          <p:cNvCxnSpPr>
            <a:cxnSpLocks/>
          </p:cNvCxnSpPr>
          <p:nvPr/>
        </p:nvCxnSpPr>
        <p:spPr>
          <a:xfrm>
            <a:off x="10606449" y="3912101"/>
            <a:ext cx="680858" cy="1063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0CED8A-2F94-562B-A285-051D5000FFBA}"/>
              </a:ext>
            </a:extLst>
          </p:cNvPr>
          <p:cNvCxnSpPr>
            <a:cxnSpLocks/>
          </p:cNvCxnSpPr>
          <p:nvPr/>
        </p:nvCxnSpPr>
        <p:spPr>
          <a:xfrm flipH="1">
            <a:off x="2122731" y="2708672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77920E-3B84-9B8D-A28B-672A376E9E19}"/>
              </a:ext>
            </a:extLst>
          </p:cNvPr>
          <p:cNvCxnSpPr>
            <a:cxnSpLocks/>
          </p:cNvCxnSpPr>
          <p:nvPr/>
        </p:nvCxnSpPr>
        <p:spPr>
          <a:xfrm>
            <a:off x="3554707" y="2708672"/>
            <a:ext cx="1397159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D14B72-4DB3-E3E1-44E8-CFD97665E724}"/>
              </a:ext>
            </a:extLst>
          </p:cNvPr>
          <p:cNvCxnSpPr>
            <a:cxnSpLocks/>
          </p:cNvCxnSpPr>
          <p:nvPr/>
        </p:nvCxnSpPr>
        <p:spPr>
          <a:xfrm flipH="1">
            <a:off x="7733295" y="2691563"/>
            <a:ext cx="1424081" cy="12034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41F477-1255-FB51-E6B3-A5DBDEF02846}"/>
              </a:ext>
            </a:extLst>
          </p:cNvPr>
          <p:cNvCxnSpPr>
            <a:cxnSpLocks/>
          </p:cNvCxnSpPr>
          <p:nvPr/>
        </p:nvCxnSpPr>
        <p:spPr>
          <a:xfrm>
            <a:off x="9138349" y="2665167"/>
            <a:ext cx="1468100" cy="12298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2D289-1BBB-E646-913B-156777AC2F4D}"/>
              </a:ext>
            </a:extLst>
          </p:cNvPr>
          <p:cNvCxnSpPr>
            <a:cxnSpLocks/>
          </p:cNvCxnSpPr>
          <p:nvPr/>
        </p:nvCxnSpPr>
        <p:spPr>
          <a:xfrm flipH="1">
            <a:off x="3554707" y="1505243"/>
            <a:ext cx="2795338" cy="12119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2EA9AC-928D-0F01-8E55-FB37544E126B}"/>
              </a:ext>
            </a:extLst>
          </p:cNvPr>
          <p:cNvCxnSpPr>
            <a:cxnSpLocks/>
          </p:cNvCxnSpPr>
          <p:nvPr/>
        </p:nvCxnSpPr>
        <p:spPr>
          <a:xfrm>
            <a:off x="6350045" y="1505243"/>
            <a:ext cx="2781429" cy="1159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074DF27-D94D-042C-BF66-C7CE3463A723}"/>
              </a:ext>
            </a:extLst>
          </p:cNvPr>
          <p:cNvSpPr txBox="1">
            <a:spLocks/>
          </p:cNvSpPr>
          <p:nvPr/>
        </p:nvSpPr>
        <p:spPr>
          <a:xfrm>
            <a:off x="169210" y="13593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E6AD1D3-0C3C-033F-BC5A-669F3F700BA3}"/>
              </a:ext>
            </a:extLst>
          </p:cNvPr>
          <p:cNvSpPr txBox="1">
            <a:spLocks/>
          </p:cNvSpPr>
          <p:nvPr/>
        </p:nvSpPr>
        <p:spPr>
          <a:xfrm>
            <a:off x="169210" y="2469110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E35CC84-AB51-7A1E-D66C-4F00F3E54435}"/>
              </a:ext>
            </a:extLst>
          </p:cNvPr>
          <p:cNvSpPr txBox="1">
            <a:spLocks/>
          </p:cNvSpPr>
          <p:nvPr/>
        </p:nvSpPr>
        <p:spPr>
          <a:xfrm>
            <a:off x="169210" y="3622489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A6CC5E7-3757-29CA-9F00-504CED22C7F8}"/>
              </a:ext>
            </a:extLst>
          </p:cNvPr>
          <p:cNvSpPr txBox="1">
            <a:spLocks/>
          </p:cNvSpPr>
          <p:nvPr/>
        </p:nvSpPr>
        <p:spPr>
          <a:xfrm>
            <a:off x="174031" y="4699325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C5EE20D-7E45-CEA9-3B26-0FD36542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60" y="4771374"/>
                <a:ext cx="480151" cy="580236"/>
              </a:xfrm>
              <a:prstGeom prst="rect">
                <a:avLst/>
              </a:prstGeom>
              <a:blipFill>
                <a:blip r:embed="rId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D247-DA01-3495-3815-2164BB395678}"/>
              </a:ext>
            </a:extLst>
          </p:cNvPr>
          <p:cNvSpPr txBox="1">
            <a:spLocks/>
          </p:cNvSpPr>
          <p:nvPr/>
        </p:nvSpPr>
        <p:spPr>
          <a:xfrm>
            <a:off x="164348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56BBD5-AA50-C1A5-3BDB-06DD146B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76" y="3708719"/>
                <a:ext cx="480151" cy="580236"/>
              </a:xfrm>
              <a:prstGeom prst="rect">
                <a:avLst/>
              </a:prstGeom>
              <a:blipFill>
                <a:blip r:embed="rId3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59B1E1-95B2-D869-A8A2-665A5140548E}"/>
              </a:ext>
            </a:extLst>
          </p:cNvPr>
          <p:cNvSpPr txBox="1">
            <a:spLocks/>
          </p:cNvSpPr>
          <p:nvPr/>
        </p:nvSpPr>
        <p:spPr>
          <a:xfrm>
            <a:off x="22728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6005D2B-1E13-B693-FBB5-6AD2E3C36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26" y="4771374"/>
                <a:ext cx="480151" cy="580236"/>
              </a:xfrm>
              <a:prstGeom prst="rect">
                <a:avLst/>
              </a:prstGeom>
              <a:blipFill>
                <a:blip r:embed="rId4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B752A0-445D-C274-3DE8-C1E991480F6F}"/>
              </a:ext>
            </a:extLst>
          </p:cNvPr>
          <p:cNvCxnSpPr>
            <a:cxnSpLocks/>
          </p:cNvCxnSpPr>
          <p:nvPr/>
        </p:nvCxnSpPr>
        <p:spPr>
          <a:xfrm flipH="1">
            <a:off x="2116727" y="42889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16E33-59FF-E3AD-2599-BF627F3E5EB5}"/>
              </a:ext>
            </a:extLst>
          </p:cNvPr>
          <p:cNvSpPr txBox="1">
            <a:spLocks/>
          </p:cNvSpPr>
          <p:nvPr/>
        </p:nvSpPr>
        <p:spPr>
          <a:xfrm>
            <a:off x="3735571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573A8A-3146-6FC6-5F22-75574C6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10" y="4776588"/>
                <a:ext cx="480151" cy="580236"/>
              </a:xfrm>
              <a:prstGeom prst="rect">
                <a:avLst/>
              </a:prstGeom>
              <a:blipFill>
                <a:blip r:embed="rId5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079C59-DA61-A9A0-AD06-6F3122789A9E}"/>
              </a:ext>
            </a:extLst>
          </p:cNvPr>
          <p:cNvSpPr txBox="1">
            <a:spLocks/>
          </p:cNvSpPr>
          <p:nvPr/>
        </p:nvSpPr>
        <p:spPr>
          <a:xfrm>
            <a:off x="4468249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3B80CB-7CAE-5DC6-8F20-4A7981FE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29" y="3708719"/>
                <a:ext cx="480151" cy="580236"/>
              </a:xfrm>
              <a:prstGeom prst="rect">
                <a:avLst/>
              </a:prstGeom>
              <a:blipFill>
                <a:blip r:embed="rId6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10B0CA2-D208-A96D-9A8D-3700E32D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3" y="2496412"/>
                <a:ext cx="480151" cy="580236"/>
              </a:xfrm>
              <a:prstGeom prst="rect">
                <a:avLst/>
              </a:prstGeom>
              <a:blipFill>
                <a:blip r:embed="rId7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3CD04B-9104-77D1-E77F-C466F0648A81}"/>
              </a:ext>
            </a:extLst>
          </p:cNvPr>
          <p:cNvCxnSpPr>
            <a:cxnSpLocks/>
          </p:cNvCxnSpPr>
          <p:nvPr/>
        </p:nvCxnSpPr>
        <p:spPr>
          <a:xfrm flipH="1">
            <a:off x="3942791" y="3090655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E7EE09C-4FD0-36FC-0F29-E3DF7FD4B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429" y="1151819"/>
                <a:ext cx="480151" cy="580236"/>
              </a:xfrm>
              <a:prstGeom prst="rect">
                <a:avLst/>
              </a:prstGeom>
              <a:blipFill>
                <a:blip r:embed="rId8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76C8F4-584B-8EBD-6D98-74C758938E31}"/>
              </a:ext>
            </a:extLst>
          </p:cNvPr>
          <p:cNvSpPr txBox="1">
            <a:spLocks/>
          </p:cNvSpPr>
          <p:nvPr/>
        </p:nvSpPr>
        <p:spPr>
          <a:xfrm>
            <a:off x="6527373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C62162F-B33C-0E80-AE7C-8ADBC0D4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11" y="4785555"/>
                <a:ext cx="480151" cy="580236"/>
              </a:xfrm>
              <a:prstGeom prst="rect">
                <a:avLst/>
              </a:prstGeom>
              <a:blipFill>
                <a:blip r:embed="rId9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57EF8E-B38F-7571-2D27-6B29E80F416E}"/>
              </a:ext>
            </a:extLst>
          </p:cNvPr>
          <p:cNvCxnSpPr>
            <a:cxnSpLocks/>
          </p:cNvCxnSpPr>
          <p:nvPr/>
        </p:nvCxnSpPr>
        <p:spPr>
          <a:xfrm>
            <a:off x="6941526" y="425170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653332-5DF2-A370-B89A-D7C87ACD9617}"/>
              </a:ext>
            </a:extLst>
          </p:cNvPr>
          <p:cNvSpPr txBox="1">
            <a:spLocks/>
          </p:cNvSpPr>
          <p:nvPr/>
        </p:nvSpPr>
        <p:spPr>
          <a:xfrm>
            <a:off x="788939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BCE99E66-33CA-E8FA-22E8-37BADB66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0" y="4771374"/>
                <a:ext cx="480151" cy="580236"/>
              </a:xfrm>
              <a:prstGeom prst="rect">
                <a:avLst/>
              </a:prstGeom>
              <a:blipFill>
                <a:blip r:embed="rId10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447A835-BEF6-92D1-EE93-F7AB4A91CA4A}"/>
              </a:ext>
            </a:extLst>
          </p:cNvPr>
          <p:cNvSpPr txBox="1">
            <a:spLocks/>
          </p:cNvSpPr>
          <p:nvPr/>
        </p:nvSpPr>
        <p:spPr>
          <a:xfrm>
            <a:off x="864401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E398857-3616-9FED-F96A-5ACFF7DA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28" y="3709045"/>
                <a:ext cx="480151" cy="580236"/>
              </a:xfrm>
              <a:prstGeom prst="rect">
                <a:avLst/>
              </a:prstGeom>
              <a:blipFill>
                <a:blip r:embed="rId11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17B8C45-EEEC-A9C0-C665-622F0D49566B}"/>
              </a:ext>
            </a:extLst>
          </p:cNvPr>
          <p:cNvSpPr txBox="1">
            <a:spLocks/>
          </p:cNvSpPr>
          <p:nvPr/>
        </p:nvSpPr>
        <p:spPr>
          <a:xfrm>
            <a:off x="9400527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A9579CC1-F8EE-4024-B8C2-BFCA527F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710" y="4785555"/>
                <a:ext cx="480151" cy="580236"/>
              </a:xfrm>
              <a:prstGeom prst="rect">
                <a:avLst/>
              </a:prstGeom>
              <a:blipFill>
                <a:blip r:embed="rId12"/>
                <a:stretch>
                  <a:fillRect r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694826A-B1FA-E65E-9257-A0E671F74E3C}"/>
              </a:ext>
            </a:extLst>
          </p:cNvPr>
          <p:cNvSpPr txBox="1">
            <a:spLocks/>
          </p:cNvSpPr>
          <p:nvPr/>
        </p:nvSpPr>
        <p:spPr>
          <a:xfrm>
            <a:off x="10133205" y="5693955"/>
            <a:ext cx="480151" cy="58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9F7965F7-F3F7-F3E6-A2F9-192BF602F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757" y="2496412"/>
                <a:ext cx="480151" cy="580236"/>
              </a:xfrm>
              <a:prstGeom prst="rect">
                <a:avLst/>
              </a:prstGeom>
              <a:blipFill>
                <a:blip r:embed="rId13"/>
                <a:stretch>
                  <a:fillRect r="-20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9F9ED53C-BEF0-67A8-EA59-06AA8162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550" y="3746294"/>
                <a:ext cx="480151" cy="580236"/>
              </a:xfrm>
              <a:prstGeom prst="rect">
                <a:avLst/>
              </a:prstGeom>
              <a:blipFill>
                <a:blip r:embed="rId14"/>
                <a:stretch>
                  <a:fillRect r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F49260-247A-C6BA-AAA3-EA308907F254}"/>
              </a:ext>
            </a:extLst>
          </p:cNvPr>
          <p:cNvCxnSpPr>
            <a:cxnSpLocks/>
          </p:cNvCxnSpPr>
          <p:nvPr/>
        </p:nvCxnSpPr>
        <p:spPr>
          <a:xfrm flipH="1">
            <a:off x="9592721" y="3088587"/>
            <a:ext cx="754799" cy="48241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26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2AB2-8EEF-9FCE-DD8E-2EFC4440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Pruning</a:t>
            </a:r>
          </a:p>
        </p:txBody>
      </p:sp>
      <p:cxnSp>
        <p:nvCxnSpPr>
          <p:cNvPr id="21" name="AutoShape 18">
            <a:extLst>
              <a:ext uri="{FF2B5EF4-FFF2-40B4-BE49-F238E27FC236}">
                <a16:creationId xmlns:a16="http://schemas.microsoft.com/office/drawing/2014/main" id="{84C8FB18-7A97-A58D-3B6F-CC2E21BD3AF9}"/>
              </a:ext>
            </a:extLst>
          </p:cNvPr>
          <p:cNvCxnSpPr>
            <a:cxnSpLocks noChangeShapeType="1"/>
            <a:stCxn id="14" idx="0"/>
          </p:cNvCxnSpPr>
          <p:nvPr/>
        </p:nvCxnSpPr>
        <p:spPr bwMode="auto">
          <a:xfrm rot="5400000">
            <a:off x="3779251" y="5631864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" name="Text Box 4">
            <a:extLst>
              <a:ext uri="{FF2B5EF4-FFF2-40B4-BE49-F238E27FC236}">
                <a16:creationId xmlns:a16="http://schemas.microsoft.com/office/drawing/2014/main" id="{7EA206AE-BCDA-6FFA-7F69-E7950610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664" y="2185678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AB0A745-D55A-25E7-C52B-E34C3A903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664" y="3009313"/>
            <a:ext cx="60801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CFA196F-A693-94A6-DDC6-9F701AF53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664" y="4395478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E9C1151-1FF7-281C-17A8-817045952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664" y="5157201"/>
            <a:ext cx="6080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>MIN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D1D6761-F28E-D928-2397-ED096F5C170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28314" y="308551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9" name="AutoShape 9">
            <a:extLst>
              <a:ext uri="{FF2B5EF4-FFF2-40B4-BE49-F238E27FC236}">
                <a16:creationId xmlns:a16="http://schemas.microsoft.com/office/drawing/2014/main" id="{E2007301-AEBD-8C9B-1150-EE04BB4707E3}"/>
              </a:ext>
            </a:extLst>
          </p:cNvPr>
          <p:cNvCxnSpPr>
            <a:cxnSpLocks noChangeShapeType="1"/>
            <a:stCxn id="12" idx="3"/>
            <a:endCxn id="8" idx="3"/>
          </p:cNvCxnSpPr>
          <p:nvPr/>
        </p:nvCxnSpPr>
        <p:spPr bwMode="auto">
          <a:xfrm flipH="1">
            <a:off x="2817227" y="2552113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" name="AutoShape 10">
            <a:extLst>
              <a:ext uri="{FF2B5EF4-FFF2-40B4-BE49-F238E27FC236}">
                <a16:creationId xmlns:a16="http://schemas.microsoft.com/office/drawing/2014/main" id="{374504B2-8666-9993-655D-39512B087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914" y="4395201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11" name="AutoShape 11">
            <a:extLst>
              <a:ext uri="{FF2B5EF4-FFF2-40B4-BE49-F238E27FC236}">
                <a16:creationId xmlns:a16="http://schemas.microsoft.com/office/drawing/2014/main" id="{A2638B24-029B-16D0-F384-BB80AAD51AFF}"/>
              </a:ext>
            </a:extLst>
          </p:cNvPr>
          <p:cNvCxnSpPr>
            <a:cxnSpLocks noChangeShapeType="1"/>
            <a:stCxn id="8" idx="0"/>
          </p:cNvCxnSpPr>
          <p:nvPr/>
        </p:nvCxnSpPr>
        <p:spPr bwMode="auto">
          <a:xfrm>
            <a:off x="2818814" y="3390313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" name="AutoShape 12">
            <a:extLst>
              <a:ext uri="{FF2B5EF4-FFF2-40B4-BE49-F238E27FC236}">
                <a16:creationId xmlns:a16="http://schemas.microsoft.com/office/drawing/2014/main" id="{94E09DE8-4ED7-464E-C963-B4B374DEC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314" y="224731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86D66C65-DD1E-3248-26C9-2670D1E65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314" y="3466513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169413AD-739C-3C52-16FD-DE63688076D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99914" y="521911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5" name="AutoShape 15">
            <a:extLst>
              <a:ext uri="{FF2B5EF4-FFF2-40B4-BE49-F238E27FC236}">
                <a16:creationId xmlns:a16="http://schemas.microsoft.com/office/drawing/2014/main" id="{0F9A02FA-03BE-997B-A174-5D24A684D041}"/>
              </a:ext>
            </a:extLst>
          </p:cNvPr>
          <p:cNvCxnSpPr>
            <a:cxnSpLocks noChangeShapeType="1"/>
            <a:stCxn id="10" idx="3"/>
            <a:endCxn id="14" idx="3"/>
          </p:cNvCxnSpPr>
          <p:nvPr/>
        </p:nvCxnSpPr>
        <p:spPr bwMode="auto">
          <a:xfrm rot="16200000" flipH="1">
            <a:off x="3740358" y="4769057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AutoShape 16">
            <a:extLst>
              <a:ext uri="{FF2B5EF4-FFF2-40B4-BE49-F238E27FC236}">
                <a16:creationId xmlns:a16="http://schemas.microsoft.com/office/drawing/2014/main" id="{013ADFF0-B6EF-B824-6627-8D068C7E5F5F}"/>
              </a:ext>
            </a:extLst>
          </p:cNvPr>
          <p:cNvCxnSpPr>
            <a:cxnSpLocks noChangeShapeType="1"/>
            <a:stCxn id="8" idx="0"/>
          </p:cNvCxnSpPr>
          <p:nvPr/>
        </p:nvCxnSpPr>
        <p:spPr bwMode="auto">
          <a:xfrm flipH="1">
            <a:off x="2477502" y="3390313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" name="Freeform 17">
            <a:extLst>
              <a:ext uri="{FF2B5EF4-FFF2-40B4-BE49-F238E27FC236}">
                <a16:creationId xmlns:a16="http://schemas.microsoft.com/office/drawing/2014/main" id="{C663427A-B8AE-F3E7-6639-0F66BB87F1C1}"/>
              </a:ext>
            </a:extLst>
          </p:cNvPr>
          <p:cNvSpPr>
            <a:spLocks/>
          </p:cNvSpPr>
          <p:nvPr/>
        </p:nvSpPr>
        <p:spPr bwMode="auto">
          <a:xfrm>
            <a:off x="3517314" y="2552113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18" name="AutoShape 18">
            <a:extLst>
              <a:ext uri="{FF2B5EF4-FFF2-40B4-BE49-F238E27FC236}">
                <a16:creationId xmlns:a16="http://schemas.microsoft.com/office/drawing/2014/main" id="{FA22A517-2E06-9AE3-2776-C477102A51D9}"/>
              </a:ext>
            </a:extLst>
          </p:cNvPr>
          <p:cNvCxnSpPr>
            <a:cxnSpLocks noChangeShapeType="1"/>
            <a:stCxn id="10" idx="3"/>
          </p:cNvCxnSpPr>
          <p:nvPr/>
        </p:nvCxnSpPr>
        <p:spPr bwMode="auto">
          <a:xfrm flipH="1">
            <a:off x="3466514" y="4700001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AutoShape 19">
            <a:extLst>
              <a:ext uri="{FF2B5EF4-FFF2-40B4-BE49-F238E27FC236}">
                <a16:creationId xmlns:a16="http://schemas.microsoft.com/office/drawing/2014/main" id="{368CE4F1-4DBC-B090-F300-43FD790147CD}"/>
              </a:ext>
            </a:extLst>
          </p:cNvPr>
          <p:cNvCxnSpPr>
            <a:cxnSpLocks noChangeShapeType="1"/>
            <a:endCxn id="12" idx="0"/>
          </p:cNvCxnSpPr>
          <p:nvPr/>
        </p:nvCxnSpPr>
        <p:spPr bwMode="auto">
          <a:xfrm flipH="1">
            <a:off x="3580814" y="1790113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AutoShape 15">
            <a:extLst>
              <a:ext uri="{FF2B5EF4-FFF2-40B4-BE49-F238E27FC236}">
                <a16:creationId xmlns:a16="http://schemas.microsoft.com/office/drawing/2014/main" id="{F656A7F3-7712-3678-420D-8747631F8C91}"/>
              </a:ext>
            </a:extLst>
          </p:cNvPr>
          <p:cNvCxnSpPr>
            <a:cxnSpLocks noChangeShapeType="1"/>
            <a:stCxn id="14" idx="0"/>
          </p:cNvCxnSpPr>
          <p:nvPr/>
        </p:nvCxnSpPr>
        <p:spPr bwMode="auto">
          <a:xfrm rot="16200000" flipH="1">
            <a:off x="4171364" y="5542963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AutoShape 15">
            <a:extLst>
              <a:ext uri="{FF2B5EF4-FFF2-40B4-BE49-F238E27FC236}">
                <a16:creationId xmlns:a16="http://schemas.microsoft.com/office/drawing/2014/main" id="{A3E2C5FC-727D-917F-4F1D-229134A27273}"/>
              </a:ext>
            </a:extLst>
          </p:cNvPr>
          <p:cNvCxnSpPr>
            <a:cxnSpLocks noChangeShapeType="1"/>
            <a:stCxn id="14" idx="0"/>
          </p:cNvCxnSpPr>
          <p:nvPr/>
        </p:nvCxnSpPr>
        <p:spPr bwMode="auto">
          <a:xfrm rot="16200000" flipH="1">
            <a:off x="3980864" y="5733463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407A78-6575-946A-5B0B-28A46D5D9642}"/>
              </a:ext>
            </a:extLst>
          </p:cNvPr>
          <p:cNvGrpSpPr/>
          <p:nvPr/>
        </p:nvGrpSpPr>
        <p:grpSpPr>
          <a:xfrm>
            <a:off x="4684127" y="5079999"/>
            <a:ext cx="4178519" cy="646331"/>
            <a:chOff x="4684127" y="5079999"/>
            <a:chExt cx="4178519" cy="646331"/>
          </a:xfrm>
        </p:grpSpPr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2DC7E896-69BF-09EB-5575-AC4FD0075946}"/>
                </a:ext>
              </a:extLst>
            </p:cNvPr>
            <p:cNvSpPr/>
            <p:nvPr/>
          </p:nvSpPr>
          <p:spPr>
            <a:xfrm>
              <a:off x="4684127" y="5282418"/>
              <a:ext cx="381000" cy="241494"/>
            </a:xfrm>
            <a:prstGeom prst="leftArrow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 Box 7">
                  <a:extLst>
                    <a:ext uri="{FF2B5EF4-FFF2-40B4-BE49-F238E27FC236}">
                      <a16:creationId xmlns:a16="http://schemas.microsoft.com/office/drawing/2014/main" id="{C882F63F-7236-3E95-BA5E-C94DA59483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95496" y="5079999"/>
                  <a:ext cx="3667150" cy="6463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Maintain a value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upper bound 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(i.e., “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</m:oMath>
                  </a14:m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”) that decreases over time</a:t>
                  </a:r>
                </a:p>
              </p:txBody>
            </p:sp>
          </mc:Choice>
          <mc:Fallback xmlns="">
            <p:sp>
              <p:nvSpPr>
                <p:cNvPr id="24" name="Text Box 7">
                  <a:extLst>
                    <a:ext uri="{FF2B5EF4-FFF2-40B4-BE49-F238E27FC236}">
                      <a16:creationId xmlns:a16="http://schemas.microsoft.com/office/drawing/2014/main" id="{C882F63F-7236-3E95-BA5E-C94DA5948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95496" y="5079999"/>
                  <a:ext cx="3667150" cy="646331"/>
                </a:xfrm>
                <a:prstGeom prst="rect">
                  <a:avLst/>
                </a:prstGeom>
                <a:blipFill>
                  <a:blip r:embed="rId2"/>
                  <a:stretch>
                    <a:fillRect l="-1329" t="-4717" r="-1329" b="-15094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56706-FC3A-D699-F602-16DC509A054E}"/>
              </a:ext>
            </a:extLst>
          </p:cNvPr>
          <p:cNvGrpSpPr/>
          <p:nvPr/>
        </p:nvGrpSpPr>
        <p:grpSpPr>
          <a:xfrm>
            <a:off x="4018964" y="2030528"/>
            <a:ext cx="4300453" cy="646331"/>
            <a:chOff x="4018964" y="2030528"/>
            <a:chExt cx="430045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7">
                  <a:extLst>
                    <a:ext uri="{FF2B5EF4-FFF2-40B4-BE49-F238E27FC236}">
                      <a16:creationId xmlns:a16="http://schemas.microsoft.com/office/drawing/2014/main" id="{22640C50-39C2-4043-0072-D8E3FC9EFE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52267" y="2030528"/>
                  <a:ext cx="3667150" cy="6463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Maintain a value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lower bound 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(i.e., “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”) that increases over time</a:t>
                  </a:r>
                </a:p>
              </p:txBody>
            </p:sp>
          </mc:Choice>
          <mc:Fallback xmlns="">
            <p:sp>
              <p:nvSpPr>
                <p:cNvPr id="25" name="Text Box 7">
                  <a:extLst>
                    <a:ext uri="{FF2B5EF4-FFF2-40B4-BE49-F238E27FC236}">
                      <a16:creationId xmlns:a16="http://schemas.microsoft.com/office/drawing/2014/main" id="{22640C50-39C2-4043-0072-D8E3FC9EF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52267" y="2030528"/>
                  <a:ext cx="366715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1329" t="-4717" b="-15094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Arrow: Left 25">
              <a:extLst>
                <a:ext uri="{FF2B5EF4-FFF2-40B4-BE49-F238E27FC236}">
                  <a16:creationId xmlns:a16="http://schemas.microsoft.com/office/drawing/2014/main" id="{0E15BE0E-A04D-D01D-6207-E02257C75A12}"/>
                </a:ext>
              </a:extLst>
            </p:cNvPr>
            <p:cNvSpPr/>
            <p:nvPr/>
          </p:nvSpPr>
          <p:spPr>
            <a:xfrm>
              <a:off x="4018964" y="2310619"/>
              <a:ext cx="381000" cy="241494"/>
            </a:xfrm>
            <a:prstGeom prst="leftArrow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ACCE7A-E9A0-5E33-42BF-441D72F40632}"/>
              </a:ext>
            </a:extLst>
          </p:cNvPr>
          <p:cNvGrpSpPr/>
          <p:nvPr/>
        </p:nvGrpSpPr>
        <p:grpSpPr>
          <a:xfrm>
            <a:off x="3970436" y="2594745"/>
            <a:ext cx="5806611" cy="2534801"/>
            <a:chOff x="3970436" y="2594745"/>
            <a:chExt cx="5806611" cy="2534801"/>
          </a:xfrm>
        </p:grpSpPr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C78C6207-C6FE-B61C-E7BD-CC7A26DCE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4073" y="3663886"/>
              <a:ext cx="524297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Prune if there is inconsistency with ancestors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E03B27-6056-C176-FF72-EFD12332F5D3}"/>
                </a:ext>
              </a:extLst>
            </p:cNvPr>
            <p:cNvSpPr/>
            <p:nvPr/>
          </p:nvSpPr>
          <p:spPr>
            <a:xfrm>
              <a:off x="3970436" y="2594745"/>
              <a:ext cx="690780" cy="2534801"/>
            </a:xfrm>
            <a:custGeom>
              <a:avLst/>
              <a:gdLst>
                <a:gd name="connsiteX0" fmla="*/ 662716 w 690780"/>
                <a:gd name="connsiteY0" fmla="*/ 2525151 h 2534801"/>
                <a:gd name="connsiteX1" fmla="*/ 648649 w 690780"/>
                <a:gd name="connsiteY1" fmla="*/ 2447779 h 2534801"/>
                <a:gd name="connsiteX2" fmla="*/ 261787 w 690780"/>
                <a:gd name="connsiteY2" fmla="*/ 1892105 h 2534801"/>
                <a:gd name="connsiteX3" fmla="*/ 325092 w 690780"/>
                <a:gd name="connsiteY3" fmla="*/ 1266092 h 2534801"/>
                <a:gd name="connsiteX4" fmla="*/ 64839 w 690780"/>
                <a:gd name="connsiteY4" fmla="*/ 1033975 h 2534801"/>
                <a:gd name="connsiteX5" fmla="*/ 423566 w 690780"/>
                <a:gd name="connsiteY5" fmla="*/ 541606 h 2534801"/>
                <a:gd name="connsiteX6" fmla="*/ 64839 w 690780"/>
                <a:gd name="connsiteY6" fmla="*/ 288388 h 2534801"/>
                <a:gd name="connsiteX7" fmla="*/ 1535 w 690780"/>
                <a:gd name="connsiteY7" fmla="*/ 0 h 25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780" h="2534801">
                  <a:moveTo>
                    <a:pt x="662716" y="2525151"/>
                  </a:moveTo>
                  <a:cubicBezTo>
                    <a:pt x="689093" y="2539219"/>
                    <a:pt x="715470" y="2553287"/>
                    <a:pt x="648649" y="2447779"/>
                  </a:cubicBezTo>
                  <a:cubicBezTo>
                    <a:pt x="581828" y="2342271"/>
                    <a:pt x="315713" y="2089053"/>
                    <a:pt x="261787" y="1892105"/>
                  </a:cubicBezTo>
                  <a:cubicBezTo>
                    <a:pt x="207861" y="1695157"/>
                    <a:pt x="357917" y="1409114"/>
                    <a:pt x="325092" y="1266092"/>
                  </a:cubicBezTo>
                  <a:cubicBezTo>
                    <a:pt x="292267" y="1123070"/>
                    <a:pt x="48427" y="1154723"/>
                    <a:pt x="64839" y="1033975"/>
                  </a:cubicBezTo>
                  <a:cubicBezTo>
                    <a:pt x="81251" y="913227"/>
                    <a:pt x="423566" y="665870"/>
                    <a:pt x="423566" y="541606"/>
                  </a:cubicBezTo>
                  <a:cubicBezTo>
                    <a:pt x="423566" y="417342"/>
                    <a:pt x="135178" y="378656"/>
                    <a:pt x="64839" y="288388"/>
                  </a:cubicBezTo>
                  <a:cubicBezTo>
                    <a:pt x="-5500" y="198120"/>
                    <a:pt x="-1983" y="99060"/>
                    <a:pt x="1535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96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9B372-52B3-3FE2-C0E1-128DC4AF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Pruning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37EE1457-5FBE-1341-74F5-12205321F4F0}"/>
              </a:ext>
            </a:extLst>
          </p:cNvPr>
          <p:cNvSpPr/>
          <p:nvPr/>
        </p:nvSpPr>
        <p:spPr>
          <a:xfrm>
            <a:off x="6324600" y="3048000"/>
            <a:ext cx="5410200" cy="31242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301F1C3C-7865-45AF-4E6E-D8E08E9E92D2}"/>
              </a:ext>
            </a:extLst>
          </p:cNvPr>
          <p:cNvSpPr/>
          <p:nvPr/>
        </p:nvSpPr>
        <p:spPr>
          <a:xfrm>
            <a:off x="457200" y="3048000"/>
            <a:ext cx="5410200" cy="31242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53B125-1ADD-9CF6-494E-9372D8D2E149}"/>
              </a:ext>
            </a:extLst>
          </p:cNvPr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 min-value(state</a:t>
            </a:r>
            <a:r>
              <a:rPr lang="en-US" sz="21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l-GR" sz="21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initialize v = 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v = min(v, 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value(successor</a:t>
            </a:r>
            <a:r>
              <a:rPr lang="en-US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if v ≤ </a:t>
            </a: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 return v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= min(</a:t>
            </a: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, v)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return v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B9EBCF-9F8C-5721-F938-03547E010C90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 max-value(state, </a:t>
            </a:r>
            <a:r>
              <a:rPr lang="el-GR" sz="2150" kern="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initialize v = 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 = </a:t>
            </a:r>
            <a:r>
              <a:rPr lang="en-US" sz="2150" kern="0" noProof="0" dirty="0">
                <a:latin typeface="Arial" panose="020B0604020202020204" pitchFamily="34" charset="0"/>
                <a:cs typeface="Arial" panose="020B0604020202020204" pitchFamily="34" charset="0"/>
              </a:rPr>
              <a:t>max(v, 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value(successor</a:t>
            </a:r>
            <a:r>
              <a:rPr lang="en-US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5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150" kern="0" baseline="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 v ≥ </a:t>
            </a: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 = max(</a:t>
            </a:r>
            <a:r>
              <a:rPr lang="el-GR" sz="2150" kern="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150" kern="0" dirty="0">
                <a:latin typeface="Arial" panose="020B0604020202020204" pitchFamily="34" charset="0"/>
                <a:cs typeface="Arial" panose="020B0604020202020204" pitchFamily="34" charset="0"/>
              </a:rPr>
              <a:t>, v)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return v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D0AD99B3-9C8D-1B04-0E75-6552835E2283}"/>
              </a:ext>
            </a:extLst>
          </p:cNvPr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6751A0-6D09-51D8-E238-9392561951FD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11734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sz="2300" dirty="0">
                <a:solidFill>
                  <a:srgbClr val="0066CC"/>
                </a:solidFill>
              </a:rPr>
              <a:t>α</a:t>
            </a:r>
            <a:r>
              <a:rPr lang="en-US" sz="2300" dirty="0">
                <a:solidFill>
                  <a:srgbClr val="0066CC"/>
                </a:solidFill>
              </a:rPr>
              <a:t>: </a:t>
            </a:r>
            <a:r>
              <a:rPr lang="en-US" sz="23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sz="2300" dirty="0">
                <a:solidFill>
                  <a:srgbClr val="C00000"/>
                </a:solidFill>
              </a:rPr>
              <a:t>β</a:t>
            </a:r>
            <a:r>
              <a:rPr lang="en-US" sz="2300" dirty="0">
                <a:solidFill>
                  <a:srgbClr val="C00000"/>
                </a:solidFill>
              </a:rPr>
              <a:t>:</a:t>
            </a:r>
            <a:r>
              <a:rPr lang="el-GR" sz="2300" dirty="0">
                <a:solidFill>
                  <a:srgbClr val="C00000"/>
                </a:solidFill>
              </a:rPr>
              <a:t> </a:t>
            </a:r>
            <a:r>
              <a:rPr lang="en-US" sz="23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1270312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007D-5C85-3D0F-D2AE-D498E4A0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Pruning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5799-BB3A-73E6-838D-6588F723B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pruning has </a:t>
            </a:r>
            <a:r>
              <a:rPr lang="en-US" b="1" dirty="0"/>
              <a:t>no effect </a:t>
            </a:r>
            <a:r>
              <a:rPr lang="en-US" dirty="0"/>
              <a:t>on the minimax value computed for the root. </a:t>
            </a:r>
          </a:p>
          <a:p>
            <a:endParaRPr lang="en-US" dirty="0"/>
          </a:p>
          <a:p>
            <a:r>
              <a:rPr lang="en-US" dirty="0"/>
              <a:t>Child ordering affects the efficiency</a:t>
            </a:r>
          </a:p>
          <a:p>
            <a:pPr lvl="1"/>
            <a:r>
              <a:rPr lang="en-US" dirty="0"/>
              <a:t>If a MAX node finds a larger children value (or a MIN node finds a smaller children value) quicker, then more time can be saved. </a:t>
            </a:r>
          </a:p>
          <a:p>
            <a:pPr lvl="1"/>
            <a:endParaRPr lang="en-US" dirty="0"/>
          </a:p>
          <a:p>
            <a:r>
              <a:rPr lang="en-US" dirty="0"/>
              <a:t>With perfect ordering, the time complexity drops to O(b</a:t>
            </a:r>
            <a:r>
              <a:rPr lang="en-US" baseline="30000" dirty="0"/>
              <a:t>m/2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Doubles solvable depth</a:t>
            </a:r>
          </a:p>
          <a:p>
            <a:pPr lvl="1"/>
            <a:r>
              <a:rPr lang="en-US" dirty="0"/>
              <a:t>Full search of, e.g., chess, is still hopeless</a:t>
            </a:r>
          </a:p>
        </p:txBody>
      </p:sp>
    </p:spTree>
    <p:extLst>
      <p:ext uri="{BB962C8B-B14F-4D97-AF65-F5344CB8AC3E}">
        <p14:creationId xmlns:p14="http://schemas.microsoft.com/office/powerpoint/2010/main" val="293523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AC59-AA65-82D7-0CA0-5EE5664D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176E6-9ABD-7108-9AC9-6CCF91CF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9252"/>
            <a:ext cx="7287267" cy="4767711"/>
          </a:xfrm>
        </p:spPr>
        <p:txBody>
          <a:bodyPr/>
          <a:lstStyle/>
          <a:p>
            <a:r>
              <a:rPr lang="en-US" dirty="0"/>
              <a:t>In realistic games, cannot search to leaves</a:t>
            </a:r>
            <a:endParaRPr lang="en-US" b="1" dirty="0"/>
          </a:p>
          <a:p>
            <a:r>
              <a:rPr lang="en-US" b="1" dirty="0"/>
              <a:t>Solution:</a:t>
            </a:r>
            <a:r>
              <a:rPr lang="en-US" dirty="0"/>
              <a:t> depth-limited search</a:t>
            </a:r>
          </a:p>
          <a:p>
            <a:pPr lvl="1"/>
            <a:r>
              <a:rPr lang="en-US" dirty="0"/>
              <a:t>Search only to a limited depth</a:t>
            </a:r>
          </a:p>
          <a:p>
            <a:pPr lvl="1"/>
            <a:r>
              <a:rPr lang="en-US" dirty="0"/>
              <a:t>At the last layer of the search, call the </a:t>
            </a:r>
            <a:r>
              <a:rPr lang="en-US" dirty="0">
                <a:solidFill>
                  <a:srgbClr val="C00000"/>
                </a:solidFill>
              </a:rPr>
              <a:t>evaluation function (heuristic function)</a:t>
            </a:r>
          </a:p>
          <a:p>
            <a:r>
              <a:rPr lang="en-US" b="1" dirty="0"/>
              <a:t>Example</a:t>
            </a:r>
          </a:p>
          <a:p>
            <a:pPr lvl="1" eaLnBrk="1" hangingPunct="1"/>
            <a:r>
              <a:rPr lang="en-US" dirty="0"/>
              <a:t>Suppose we have 100 seconds, can explore </a:t>
            </a:r>
            <a:br>
              <a:rPr lang="en-US" dirty="0"/>
            </a:br>
            <a:r>
              <a:rPr lang="en-US" dirty="0"/>
              <a:t>10K nodes / sec</a:t>
            </a:r>
          </a:p>
          <a:p>
            <a:pPr lvl="1" eaLnBrk="1" hangingPunct="1"/>
            <a:r>
              <a:rPr lang="en-US" dirty="0"/>
              <a:t>So can check 1M nodes per move</a:t>
            </a:r>
          </a:p>
          <a:p>
            <a:pPr lvl="1" eaLnBrk="1" hangingPunct="1"/>
            <a:r>
              <a:rPr lang="en-US" dirty="0">
                <a:sym typeface="Symbol" pitchFamily="18" charset="2"/>
              </a:rPr>
              <a:t>- reaches about depth 8 – decent chess program</a:t>
            </a:r>
          </a:p>
          <a:p>
            <a:r>
              <a:rPr lang="en-US" dirty="0">
                <a:sym typeface="Symbol" pitchFamily="18" charset="2"/>
              </a:rPr>
              <a:t>Use iterative deepening for an anytime algorithm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2">
            <a:extLst>
              <a:ext uri="{FF2B5EF4-FFF2-40B4-BE49-F238E27FC236}">
                <a16:creationId xmlns:a16="http://schemas.microsoft.com/office/drawing/2014/main" id="{9A2EDCE3-8722-F0DB-AB77-8B21D184A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6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5" name="AutoShape 23">
            <a:extLst>
              <a:ext uri="{FF2B5EF4-FFF2-40B4-BE49-F238E27FC236}">
                <a16:creationId xmlns:a16="http://schemas.microsoft.com/office/drawing/2014/main" id="{A28BF39A-5AFE-8364-5FA3-D901947E51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823966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AutoShape 24">
            <a:extLst>
              <a:ext uri="{FF2B5EF4-FFF2-40B4-BE49-F238E27FC236}">
                <a16:creationId xmlns:a16="http://schemas.microsoft.com/office/drawing/2014/main" id="{1044048F-C45D-1ED1-43E2-5EC30DB5379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500366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7" name="AutoShape 25">
            <a:extLst>
              <a:ext uri="{FF2B5EF4-FFF2-40B4-BE49-F238E27FC236}">
                <a16:creationId xmlns:a16="http://schemas.microsoft.com/office/drawing/2014/main" id="{5BABE3CD-9821-7AE3-5152-A2B14D220FCF}"/>
              </a:ext>
            </a:extLst>
          </p:cNvPr>
          <p:cNvCxnSpPr>
            <a:cxnSpLocks noChangeShapeType="1"/>
            <a:stCxn id="4" idx="3"/>
            <a:endCxn id="5" idx="3"/>
          </p:cNvCxnSpPr>
          <p:nvPr/>
        </p:nvCxnSpPr>
        <p:spPr bwMode="auto">
          <a:xfrm flipH="1">
            <a:off x="9014466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" name="AutoShape 26">
            <a:extLst>
              <a:ext uri="{FF2B5EF4-FFF2-40B4-BE49-F238E27FC236}">
                <a16:creationId xmlns:a16="http://schemas.microsoft.com/office/drawing/2014/main" id="{35D86FC4-B638-A270-3694-F5822E37C276}"/>
              </a:ext>
            </a:extLst>
          </p:cNvPr>
          <p:cNvCxnSpPr>
            <a:cxnSpLocks noChangeShapeType="1"/>
            <a:stCxn id="4" idx="3"/>
            <a:endCxn id="6" idx="3"/>
          </p:cNvCxnSpPr>
          <p:nvPr/>
        </p:nvCxnSpPr>
        <p:spPr bwMode="auto">
          <a:xfrm>
            <a:off x="9852666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" name="AutoShape 27">
            <a:extLst>
              <a:ext uri="{FF2B5EF4-FFF2-40B4-BE49-F238E27FC236}">
                <a16:creationId xmlns:a16="http://schemas.microsoft.com/office/drawing/2014/main" id="{8616B6DF-37E8-1F35-C65A-FE54C29B43F2}"/>
              </a:ext>
            </a:extLst>
          </p:cNvPr>
          <p:cNvCxnSpPr>
            <a:cxnSpLocks noChangeShapeType="1"/>
            <a:stCxn id="5" idx="0"/>
            <a:endCxn id="41" idx="0"/>
          </p:cNvCxnSpPr>
          <p:nvPr/>
        </p:nvCxnSpPr>
        <p:spPr bwMode="auto">
          <a:xfrm flipH="1">
            <a:off x="8671566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" name="AutoShape 28">
            <a:extLst>
              <a:ext uri="{FF2B5EF4-FFF2-40B4-BE49-F238E27FC236}">
                <a16:creationId xmlns:a16="http://schemas.microsoft.com/office/drawing/2014/main" id="{EDC8A476-A515-AAA0-DB46-70DA3441C089}"/>
              </a:ext>
            </a:extLst>
          </p:cNvPr>
          <p:cNvCxnSpPr>
            <a:cxnSpLocks noChangeShapeType="1"/>
            <a:stCxn id="5" idx="0"/>
            <a:endCxn id="42" idx="0"/>
          </p:cNvCxnSpPr>
          <p:nvPr/>
        </p:nvCxnSpPr>
        <p:spPr bwMode="auto">
          <a:xfrm>
            <a:off x="9014466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" name="AutoShape 29">
            <a:extLst>
              <a:ext uri="{FF2B5EF4-FFF2-40B4-BE49-F238E27FC236}">
                <a16:creationId xmlns:a16="http://schemas.microsoft.com/office/drawing/2014/main" id="{B1133D99-9D25-C213-9629-F0E4666C566F}"/>
              </a:ext>
            </a:extLst>
          </p:cNvPr>
          <p:cNvCxnSpPr>
            <a:cxnSpLocks noChangeShapeType="1"/>
            <a:stCxn id="16" idx="3"/>
            <a:endCxn id="19" idx="0"/>
          </p:cNvCxnSpPr>
          <p:nvPr/>
        </p:nvCxnSpPr>
        <p:spPr bwMode="auto">
          <a:xfrm flipH="1">
            <a:off x="10690866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30">
            <a:extLst>
              <a:ext uri="{FF2B5EF4-FFF2-40B4-BE49-F238E27FC236}">
                <a16:creationId xmlns:a16="http://schemas.microsoft.com/office/drawing/2014/main" id="{0C73D8C9-B05C-7577-D4B9-47E1DDCE20BF}"/>
              </a:ext>
            </a:extLst>
          </p:cNvPr>
          <p:cNvCxnSpPr>
            <a:cxnSpLocks noChangeShapeType="1"/>
            <a:stCxn id="16" idx="3"/>
            <a:endCxn id="20" idx="0"/>
          </p:cNvCxnSpPr>
          <p:nvPr/>
        </p:nvCxnSpPr>
        <p:spPr bwMode="auto">
          <a:xfrm>
            <a:off x="10995666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" name="AutoShape 31">
            <a:extLst>
              <a:ext uri="{FF2B5EF4-FFF2-40B4-BE49-F238E27FC236}">
                <a16:creationId xmlns:a16="http://schemas.microsoft.com/office/drawing/2014/main" id="{7693D28F-F680-200D-565D-FB258D37A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9166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2DEBBDA9-FDAA-D048-A012-6C4D523B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766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AutoShape 33">
            <a:extLst>
              <a:ext uri="{FF2B5EF4-FFF2-40B4-BE49-F238E27FC236}">
                <a16:creationId xmlns:a16="http://schemas.microsoft.com/office/drawing/2014/main" id="{37E1EFDD-24F5-75EF-385C-F687D753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566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AutoShape 34">
            <a:extLst>
              <a:ext uri="{FF2B5EF4-FFF2-40B4-BE49-F238E27FC236}">
                <a16:creationId xmlns:a16="http://schemas.microsoft.com/office/drawing/2014/main" id="{C23DDCEF-7094-A22F-1D4F-FC90969D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5166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AutoShape 35">
            <a:extLst>
              <a:ext uri="{FF2B5EF4-FFF2-40B4-BE49-F238E27FC236}">
                <a16:creationId xmlns:a16="http://schemas.microsoft.com/office/drawing/2014/main" id="{6BB57567-BC96-B95C-E5C6-63C52F0A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966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AutoShape 36">
            <a:extLst>
              <a:ext uri="{FF2B5EF4-FFF2-40B4-BE49-F238E27FC236}">
                <a16:creationId xmlns:a16="http://schemas.microsoft.com/office/drawing/2014/main" id="{70DCC7AE-0F6B-FD09-0ADE-AEA39D7DD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966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37">
            <a:extLst>
              <a:ext uri="{FF2B5EF4-FFF2-40B4-BE49-F238E27FC236}">
                <a16:creationId xmlns:a16="http://schemas.microsoft.com/office/drawing/2014/main" id="{1E902B6C-AC47-E4B9-2BDB-A4ECA2EF1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0366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AutoShape 38">
            <a:extLst>
              <a:ext uri="{FF2B5EF4-FFF2-40B4-BE49-F238E27FC236}">
                <a16:creationId xmlns:a16="http://schemas.microsoft.com/office/drawing/2014/main" id="{4B6DC854-41F3-FF05-C102-EF375220B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9966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AutoShape 39">
            <a:extLst>
              <a:ext uri="{FF2B5EF4-FFF2-40B4-BE49-F238E27FC236}">
                <a16:creationId xmlns:a16="http://schemas.microsoft.com/office/drawing/2014/main" id="{43C9E224-05DE-7343-22B9-B5BED6FBC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9166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40">
            <a:extLst>
              <a:ext uri="{FF2B5EF4-FFF2-40B4-BE49-F238E27FC236}">
                <a16:creationId xmlns:a16="http://schemas.microsoft.com/office/drawing/2014/main" id="{8C6FEADE-3763-92AA-BF75-BDEC7731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766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" name="AutoShape 41">
            <a:extLst>
              <a:ext uri="{FF2B5EF4-FFF2-40B4-BE49-F238E27FC236}">
                <a16:creationId xmlns:a16="http://schemas.microsoft.com/office/drawing/2014/main" id="{649B53E5-30A1-A657-794C-2B46B58DFF99}"/>
              </a:ext>
            </a:extLst>
          </p:cNvPr>
          <p:cNvCxnSpPr>
            <a:cxnSpLocks noChangeShapeType="1"/>
            <a:stCxn id="6" idx="0"/>
            <a:endCxn id="15" idx="0"/>
          </p:cNvCxnSpPr>
          <p:nvPr/>
        </p:nvCxnSpPr>
        <p:spPr bwMode="auto">
          <a:xfrm flipH="1">
            <a:off x="10386066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4" name="AutoShape 42">
            <a:extLst>
              <a:ext uri="{FF2B5EF4-FFF2-40B4-BE49-F238E27FC236}">
                <a16:creationId xmlns:a16="http://schemas.microsoft.com/office/drawing/2014/main" id="{1B632EDC-EF5D-BA3D-E053-E2A14CFF1B03}"/>
              </a:ext>
            </a:extLst>
          </p:cNvPr>
          <p:cNvCxnSpPr>
            <a:cxnSpLocks noChangeShapeType="1"/>
            <a:stCxn id="6" idx="0"/>
            <a:endCxn id="16" idx="0"/>
          </p:cNvCxnSpPr>
          <p:nvPr/>
        </p:nvCxnSpPr>
        <p:spPr bwMode="auto">
          <a:xfrm>
            <a:off x="10690866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5" name="AutoShape 43">
            <a:extLst>
              <a:ext uri="{FF2B5EF4-FFF2-40B4-BE49-F238E27FC236}">
                <a16:creationId xmlns:a16="http://schemas.microsoft.com/office/drawing/2014/main" id="{2EA74E42-1B9F-C94E-5CAE-E6663F13445C}"/>
              </a:ext>
            </a:extLst>
          </p:cNvPr>
          <p:cNvCxnSpPr>
            <a:cxnSpLocks noChangeShapeType="1"/>
            <a:stCxn id="14" idx="3"/>
            <a:endCxn id="17" idx="0"/>
          </p:cNvCxnSpPr>
          <p:nvPr/>
        </p:nvCxnSpPr>
        <p:spPr bwMode="auto">
          <a:xfrm flipH="1">
            <a:off x="9014466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6" name="AutoShape 44">
            <a:extLst>
              <a:ext uri="{FF2B5EF4-FFF2-40B4-BE49-F238E27FC236}">
                <a16:creationId xmlns:a16="http://schemas.microsoft.com/office/drawing/2014/main" id="{9AF81E6E-E763-9DC6-5CDB-DCE283A64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3566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" name="AutoShape 45">
            <a:extLst>
              <a:ext uri="{FF2B5EF4-FFF2-40B4-BE49-F238E27FC236}">
                <a16:creationId xmlns:a16="http://schemas.microsoft.com/office/drawing/2014/main" id="{EA5DF84B-E717-648A-E69C-6DD251DFFC54}"/>
              </a:ext>
            </a:extLst>
          </p:cNvPr>
          <p:cNvCxnSpPr>
            <a:cxnSpLocks noChangeShapeType="1"/>
            <a:stCxn id="17" idx="3"/>
            <a:endCxn id="21" idx="0"/>
          </p:cNvCxnSpPr>
          <p:nvPr/>
        </p:nvCxnSpPr>
        <p:spPr bwMode="auto">
          <a:xfrm flipH="1">
            <a:off x="8709666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" name="AutoShape 46">
            <a:extLst>
              <a:ext uri="{FF2B5EF4-FFF2-40B4-BE49-F238E27FC236}">
                <a16:creationId xmlns:a16="http://schemas.microsoft.com/office/drawing/2014/main" id="{557D035D-8508-0DDF-E5B2-A3D38C369783}"/>
              </a:ext>
            </a:extLst>
          </p:cNvPr>
          <p:cNvCxnSpPr>
            <a:cxnSpLocks noChangeShapeType="1"/>
            <a:stCxn id="17" idx="3"/>
            <a:endCxn id="22" idx="0"/>
          </p:cNvCxnSpPr>
          <p:nvPr/>
        </p:nvCxnSpPr>
        <p:spPr bwMode="auto">
          <a:xfrm>
            <a:off x="9014466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9" name="AutoShape 47">
            <a:extLst>
              <a:ext uri="{FF2B5EF4-FFF2-40B4-BE49-F238E27FC236}">
                <a16:creationId xmlns:a16="http://schemas.microsoft.com/office/drawing/2014/main" id="{0A029D4F-DDC7-0E7E-FF5C-CB9D63C546D1}"/>
              </a:ext>
            </a:extLst>
          </p:cNvPr>
          <p:cNvCxnSpPr>
            <a:cxnSpLocks noChangeShapeType="1"/>
            <a:stCxn id="22" idx="3"/>
            <a:endCxn id="18" idx="0"/>
          </p:cNvCxnSpPr>
          <p:nvPr/>
        </p:nvCxnSpPr>
        <p:spPr bwMode="auto">
          <a:xfrm flipH="1">
            <a:off x="9014466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48">
            <a:extLst>
              <a:ext uri="{FF2B5EF4-FFF2-40B4-BE49-F238E27FC236}">
                <a16:creationId xmlns:a16="http://schemas.microsoft.com/office/drawing/2014/main" id="{614F0EE0-5EB5-DF21-EEF4-3D8C65876BA5}"/>
              </a:ext>
            </a:extLst>
          </p:cNvPr>
          <p:cNvCxnSpPr>
            <a:cxnSpLocks noChangeShapeType="1"/>
            <a:stCxn id="22" idx="3"/>
            <a:endCxn id="26" idx="0"/>
          </p:cNvCxnSpPr>
          <p:nvPr/>
        </p:nvCxnSpPr>
        <p:spPr bwMode="auto">
          <a:xfrm>
            <a:off x="9319266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1" name="Rectangle 49">
            <a:extLst>
              <a:ext uri="{FF2B5EF4-FFF2-40B4-BE49-F238E27FC236}">
                <a16:creationId xmlns:a16="http://schemas.microsoft.com/office/drawing/2014/main" id="{FCB83368-10E6-03C3-FC39-CC0FBDE0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6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2" name="Rectangle 50">
            <a:extLst>
              <a:ext uri="{FF2B5EF4-FFF2-40B4-BE49-F238E27FC236}">
                <a16:creationId xmlns:a16="http://schemas.microsoft.com/office/drawing/2014/main" id="{F33055B3-6336-82EE-6BFC-CB9B0EE0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766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3" name="Rectangle 51">
            <a:extLst>
              <a:ext uri="{FF2B5EF4-FFF2-40B4-BE49-F238E27FC236}">
                <a16:creationId xmlns:a16="http://schemas.microsoft.com/office/drawing/2014/main" id="{1CA4AB06-D442-F531-4706-187CBDC67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9366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BC09E770-7F0A-46DF-0715-FD18DB6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566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5" name="Freeform 53">
            <a:extLst>
              <a:ext uri="{FF2B5EF4-FFF2-40B4-BE49-F238E27FC236}">
                <a16:creationId xmlns:a16="http://schemas.microsoft.com/office/drawing/2014/main" id="{88765902-58AD-455E-A6B0-73C4637FF686}"/>
              </a:ext>
            </a:extLst>
          </p:cNvPr>
          <p:cNvSpPr>
            <a:spLocks/>
          </p:cNvSpPr>
          <p:nvPr/>
        </p:nvSpPr>
        <p:spPr bwMode="auto">
          <a:xfrm>
            <a:off x="8468366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54">
            <a:extLst>
              <a:ext uri="{FF2B5EF4-FFF2-40B4-BE49-F238E27FC236}">
                <a16:creationId xmlns:a16="http://schemas.microsoft.com/office/drawing/2014/main" id="{E1060DBE-96AA-3256-FD74-099C4BA2ADEE}"/>
              </a:ext>
            </a:extLst>
          </p:cNvPr>
          <p:cNvSpPr>
            <a:spLocks/>
          </p:cNvSpPr>
          <p:nvPr/>
        </p:nvSpPr>
        <p:spPr bwMode="auto">
          <a:xfrm>
            <a:off x="9255766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55">
            <a:extLst>
              <a:ext uri="{FF2B5EF4-FFF2-40B4-BE49-F238E27FC236}">
                <a16:creationId xmlns:a16="http://schemas.microsoft.com/office/drawing/2014/main" id="{DBC7269A-A7B2-08A6-AD56-29B12C2A95D9}"/>
              </a:ext>
            </a:extLst>
          </p:cNvPr>
          <p:cNvSpPr>
            <a:spLocks/>
          </p:cNvSpPr>
          <p:nvPr/>
        </p:nvSpPr>
        <p:spPr bwMode="auto">
          <a:xfrm>
            <a:off x="10881366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56">
            <a:extLst>
              <a:ext uri="{FF2B5EF4-FFF2-40B4-BE49-F238E27FC236}">
                <a16:creationId xmlns:a16="http://schemas.microsoft.com/office/drawing/2014/main" id="{19A18875-5D37-D97B-23F7-2C7BD8E92C09}"/>
              </a:ext>
            </a:extLst>
          </p:cNvPr>
          <p:cNvSpPr>
            <a:spLocks/>
          </p:cNvSpPr>
          <p:nvPr/>
        </p:nvSpPr>
        <p:spPr bwMode="auto">
          <a:xfrm>
            <a:off x="10309866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" name="AutoShape 57">
            <a:extLst>
              <a:ext uri="{FF2B5EF4-FFF2-40B4-BE49-F238E27FC236}">
                <a16:creationId xmlns:a16="http://schemas.microsoft.com/office/drawing/2014/main" id="{9AEAF120-1E63-F08B-5820-8CF343200746}"/>
              </a:ext>
            </a:extLst>
          </p:cNvPr>
          <p:cNvCxnSpPr>
            <a:cxnSpLocks noChangeShapeType="1"/>
            <a:stCxn id="14" idx="3"/>
            <a:endCxn id="40" idx="0"/>
          </p:cNvCxnSpPr>
          <p:nvPr/>
        </p:nvCxnSpPr>
        <p:spPr bwMode="auto">
          <a:xfrm>
            <a:off x="9319266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0" name="AutoShape 58">
            <a:extLst>
              <a:ext uri="{FF2B5EF4-FFF2-40B4-BE49-F238E27FC236}">
                <a16:creationId xmlns:a16="http://schemas.microsoft.com/office/drawing/2014/main" id="{5E99FEAD-620E-2148-EF14-366C76A91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3566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Rectangle 59">
            <a:extLst>
              <a:ext uri="{FF2B5EF4-FFF2-40B4-BE49-F238E27FC236}">
                <a16:creationId xmlns:a16="http://schemas.microsoft.com/office/drawing/2014/main" id="{A07E75EF-CDA5-492E-C624-8B652606B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966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42" name="Rectangle 60">
            <a:extLst>
              <a:ext uri="{FF2B5EF4-FFF2-40B4-BE49-F238E27FC236}">
                <a16:creationId xmlns:a16="http://schemas.microsoft.com/office/drawing/2014/main" id="{18BC71A3-25FF-9AC5-0B8C-CA7DACEAC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766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43" name="Rectangle 61">
            <a:extLst>
              <a:ext uri="{FF2B5EF4-FFF2-40B4-BE49-F238E27FC236}">
                <a16:creationId xmlns:a16="http://schemas.microsoft.com/office/drawing/2014/main" id="{AEBC83BF-0F64-383D-36E6-2C03058A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9366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44" name="Rectangle 62">
            <a:extLst>
              <a:ext uri="{FF2B5EF4-FFF2-40B4-BE49-F238E27FC236}">
                <a16:creationId xmlns:a16="http://schemas.microsoft.com/office/drawing/2014/main" id="{5C2AF9C0-0B62-0948-F82D-73A21A899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5166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45" name="AutoShape 65">
            <a:extLst>
              <a:ext uri="{FF2B5EF4-FFF2-40B4-BE49-F238E27FC236}">
                <a16:creationId xmlns:a16="http://schemas.microsoft.com/office/drawing/2014/main" id="{343CB708-6860-6A73-EE91-53AC1C5E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6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46" name="Text Box 67">
            <a:extLst>
              <a:ext uri="{FF2B5EF4-FFF2-40B4-BE49-F238E27FC236}">
                <a16:creationId xmlns:a16="http://schemas.microsoft.com/office/drawing/2014/main" id="{3EDDF243-3542-20EB-B633-4A66608EC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1002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47" name="Text Box 68">
            <a:extLst>
              <a:ext uri="{FF2B5EF4-FFF2-40B4-BE49-F238E27FC236}">
                <a16:creationId xmlns:a16="http://schemas.microsoft.com/office/drawing/2014/main" id="{765C728D-56F7-42B9-8AC2-86D1C246C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1002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48" name="AutoShape 69">
            <a:extLst>
              <a:ext uri="{FF2B5EF4-FFF2-40B4-BE49-F238E27FC236}">
                <a16:creationId xmlns:a16="http://schemas.microsoft.com/office/drawing/2014/main" id="{7BB6A130-D6BB-2F73-65F3-4160C8E3E53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823966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49" name="AutoShape 70">
            <a:extLst>
              <a:ext uri="{FF2B5EF4-FFF2-40B4-BE49-F238E27FC236}">
                <a16:creationId xmlns:a16="http://schemas.microsoft.com/office/drawing/2014/main" id="{C80AA082-E449-C81D-35F0-36255D6E8B5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500366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144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8" grpId="0" animBg="1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818905" y="1283472"/>
            <a:ext cx="10055420" cy="542895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Evaluation functions score non-terminal nodes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E.g., weighted linear sum of features: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dirty="0"/>
              <a:t>    where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/>
              <a:t>) = (num white queens – num black queens), etc.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dirty="0"/>
          </a:p>
          <a:p>
            <a:r>
              <a:rPr lang="en-US" dirty="0"/>
              <a:t>Evaluation function can provide guidance to expand most promising nodes first (allowing alpha-beta pruning to prune more)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19462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4720" y="4588758"/>
            <a:ext cx="5751378" cy="25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74F104-FE51-AC8B-7B6D-692BC3C0C364}"/>
              </a:ext>
            </a:extLst>
          </p:cNvPr>
          <p:cNvGrpSpPr/>
          <p:nvPr/>
        </p:nvGrpSpPr>
        <p:grpSpPr>
          <a:xfrm>
            <a:off x="2298309" y="1892326"/>
            <a:ext cx="7416800" cy="2325251"/>
            <a:chOff x="2286000" y="1828800"/>
            <a:chExt cx="7848600" cy="2460625"/>
          </a:xfrm>
        </p:grpSpPr>
        <p:pic>
          <p:nvPicPr>
            <p:cNvPr id="19460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0" y="1828800"/>
              <a:ext cx="2184400" cy="2449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77175" y="1828800"/>
              <a:ext cx="2257425" cy="246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AutoShape 27"/>
            <p:cNvSpPr>
              <a:spLocks noChangeArrowheads="1"/>
            </p:cNvSpPr>
            <p:nvPr/>
          </p:nvSpPr>
          <p:spPr bwMode="auto">
            <a:xfrm>
              <a:off x="5967413" y="2349500"/>
              <a:ext cx="166687" cy="168275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" name="AutoShape 28"/>
            <p:cNvSpPr>
              <a:spLocks noChangeArrowheads="1"/>
            </p:cNvSpPr>
            <p:nvPr/>
          </p:nvSpPr>
          <p:spPr bwMode="auto">
            <a:xfrm rot="10800000">
              <a:off x="5380038" y="2743200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AutoShape 29"/>
            <p:cNvSpPr>
              <a:spLocks noChangeArrowheads="1"/>
            </p:cNvSpPr>
            <p:nvPr/>
          </p:nvSpPr>
          <p:spPr bwMode="auto">
            <a:xfrm rot="10800000">
              <a:off x="6469063" y="2743200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6" name="AutoShape 30"/>
            <p:cNvSpPr>
              <a:spLocks noChangeArrowheads="1"/>
            </p:cNvSpPr>
            <p:nvPr/>
          </p:nvSpPr>
          <p:spPr bwMode="auto">
            <a:xfrm>
              <a:off x="5089525" y="3032125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AutoShape 31"/>
            <p:cNvSpPr>
              <a:spLocks noChangeArrowheads="1"/>
            </p:cNvSpPr>
            <p:nvPr/>
          </p:nvSpPr>
          <p:spPr bwMode="auto">
            <a:xfrm>
              <a:off x="5699125" y="3032125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AutoShape 32"/>
            <p:cNvSpPr>
              <a:spLocks noChangeArrowheads="1"/>
            </p:cNvSpPr>
            <p:nvPr/>
          </p:nvSpPr>
          <p:spPr bwMode="auto">
            <a:xfrm>
              <a:off x="6156325" y="3032125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AutoShape 33"/>
            <p:cNvSpPr>
              <a:spLocks noChangeArrowheads="1"/>
            </p:cNvSpPr>
            <p:nvPr/>
          </p:nvSpPr>
          <p:spPr bwMode="auto">
            <a:xfrm>
              <a:off x="6805613" y="3032125"/>
              <a:ext cx="168275" cy="168275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9470" name="AutoShape 34"/>
            <p:cNvCxnSpPr>
              <a:cxnSpLocks noChangeShapeType="1"/>
              <a:stCxn id="19463" idx="3"/>
              <a:endCxn id="19464" idx="3"/>
            </p:cNvCxnSpPr>
            <p:nvPr/>
          </p:nvCxnSpPr>
          <p:spPr bwMode="auto">
            <a:xfrm flipH="1">
              <a:off x="5462588" y="2517775"/>
              <a:ext cx="588962" cy="2238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71" name="AutoShape 35"/>
            <p:cNvCxnSpPr>
              <a:cxnSpLocks noChangeShapeType="1"/>
              <a:stCxn id="19463" idx="3"/>
              <a:endCxn id="19465" idx="3"/>
            </p:cNvCxnSpPr>
            <p:nvPr/>
          </p:nvCxnSpPr>
          <p:spPr bwMode="auto">
            <a:xfrm>
              <a:off x="6051550" y="2517775"/>
              <a:ext cx="500063" cy="2238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72" name="AutoShape 36"/>
            <p:cNvCxnSpPr>
              <a:cxnSpLocks noChangeShapeType="1"/>
              <a:stCxn id="19464" idx="0"/>
              <a:endCxn id="19466" idx="0"/>
            </p:cNvCxnSpPr>
            <p:nvPr/>
          </p:nvCxnSpPr>
          <p:spPr bwMode="auto">
            <a:xfrm flipH="1">
              <a:off x="5173663" y="2909888"/>
              <a:ext cx="290512" cy="122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73" name="AutoShape 37"/>
            <p:cNvCxnSpPr>
              <a:cxnSpLocks noChangeShapeType="1"/>
              <a:stCxn id="19464" idx="0"/>
              <a:endCxn id="19467" idx="0"/>
            </p:cNvCxnSpPr>
            <p:nvPr/>
          </p:nvCxnSpPr>
          <p:spPr bwMode="auto">
            <a:xfrm>
              <a:off x="5464175" y="2909888"/>
              <a:ext cx="319088" cy="122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74" name="AutoShape 38"/>
            <p:cNvCxnSpPr>
              <a:cxnSpLocks noChangeShapeType="1"/>
              <a:stCxn id="19465" idx="0"/>
              <a:endCxn id="19468" idx="0"/>
            </p:cNvCxnSpPr>
            <p:nvPr/>
          </p:nvCxnSpPr>
          <p:spPr bwMode="auto">
            <a:xfrm flipH="1">
              <a:off x="6240463" y="2909888"/>
              <a:ext cx="312737" cy="122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75" name="AutoShape 39"/>
            <p:cNvCxnSpPr>
              <a:cxnSpLocks noChangeShapeType="1"/>
              <a:stCxn id="19465" idx="0"/>
              <a:endCxn id="19469" idx="0"/>
            </p:cNvCxnSpPr>
            <p:nvPr/>
          </p:nvCxnSpPr>
          <p:spPr bwMode="auto">
            <a:xfrm>
              <a:off x="6553200" y="2909888"/>
              <a:ext cx="336550" cy="122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9476" name="AutoShape 40"/>
            <p:cNvSpPr>
              <a:spLocks noChangeArrowheads="1"/>
            </p:cNvSpPr>
            <p:nvPr/>
          </p:nvSpPr>
          <p:spPr bwMode="auto">
            <a:xfrm>
              <a:off x="6629400" y="3690938"/>
              <a:ext cx="609600" cy="27146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9477" name="AutoShape 41"/>
            <p:cNvCxnSpPr>
              <a:cxnSpLocks noChangeShapeType="1"/>
              <a:endCxn id="19463" idx="1"/>
            </p:cNvCxnSpPr>
            <p:nvPr/>
          </p:nvCxnSpPr>
          <p:spPr bwMode="auto">
            <a:xfrm flipV="1">
              <a:off x="4470400" y="2433638"/>
              <a:ext cx="1538288" cy="620712"/>
            </a:xfrm>
            <a:prstGeom prst="curvedConnector3">
              <a:avLst>
                <a:gd name="adj1" fmla="val 48606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  <p:cxnSp>
          <p:nvCxnSpPr>
            <p:cNvPr id="19478" name="AutoShape 42"/>
            <p:cNvCxnSpPr>
              <a:cxnSpLocks noChangeShapeType="1"/>
              <a:endCxn id="19482" idx="1"/>
            </p:cNvCxnSpPr>
            <p:nvPr/>
          </p:nvCxnSpPr>
          <p:spPr bwMode="auto">
            <a:xfrm flipH="1">
              <a:off x="7010400" y="3059113"/>
              <a:ext cx="866775" cy="530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  <p:sp>
          <p:nvSpPr>
            <p:cNvPr id="19479" name="Rectangle 43"/>
            <p:cNvSpPr>
              <a:spLocks noChangeArrowheads="1"/>
            </p:cNvSpPr>
            <p:nvPr/>
          </p:nvSpPr>
          <p:spPr bwMode="auto">
            <a:xfrm rot="10800000">
              <a:off x="6156325" y="3489325"/>
              <a:ext cx="168275" cy="168275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9480" name="AutoShape 44"/>
            <p:cNvCxnSpPr>
              <a:cxnSpLocks noChangeShapeType="1"/>
              <a:stCxn id="19468" idx="3"/>
              <a:endCxn id="19479" idx="2"/>
            </p:cNvCxnSpPr>
            <p:nvPr/>
          </p:nvCxnSpPr>
          <p:spPr bwMode="auto">
            <a:xfrm flipH="1">
              <a:off x="6238875" y="3200400"/>
              <a:ext cx="1588" cy="287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81" name="AutoShape 45"/>
            <p:cNvCxnSpPr>
              <a:cxnSpLocks noChangeShapeType="1"/>
              <a:stCxn id="19468" idx="4"/>
              <a:endCxn id="19482" idx="2"/>
            </p:cNvCxnSpPr>
            <p:nvPr/>
          </p:nvCxnSpPr>
          <p:spPr bwMode="auto">
            <a:xfrm>
              <a:off x="6324600" y="3200400"/>
              <a:ext cx="600075" cy="3032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9482" name="Rectangle 46"/>
            <p:cNvSpPr>
              <a:spLocks noChangeArrowheads="1"/>
            </p:cNvSpPr>
            <p:nvPr/>
          </p:nvSpPr>
          <p:spPr bwMode="auto">
            <a:xfrm rot="10800000">
              <a:off x="6842125" y="3505200"/>
              <a:ext cx="168275" cy="168275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AutoShape 47"/>
            <p:cNvSpPr>
              <a:spLocks noChangeArrowheads="1"/>
            </p:cNvSpPr>
            <p:nvPr/>
          </p:nvSpPr>
          <p:spPr bwMode="auto">
            <a:xfrm>
              <a:off x="5943600" y="3690938"/>
              <a:ext cx="609600" cy="27146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51C-8521-05A1-8159-143614683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0AECC-EDF8-9FCE-EC1F-13BA98D8F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ED98-1B3B-EEE0-B508-82B36447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Turn-Based Game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E8A12-D39C-AC5E-56EE-F14B5CE4E517}"/>
              </a:ext>
            </a:extLst>
          </p:cNvPr>
          <p:cNvGrpSpPr/>
          <p:nvPr/>
        </p:nvGrpSpPr>
        <p:grpSpPr>
          <a:xfrm>
            <a:off x="3594290" y="2398726"/>
            <a:ext cx="5458413" cy="3143584"/>
            <a:chOff x="3123025" y="2567538"/>
            <a:chExt cx="5458413" cy="314358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FAE31F7-883A-4CB0-EB9C-27F71BF94F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1717" y="4117248"/>
              <a:ext cx="492369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E4087B5-91CD-13BE-6440-D039BD851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24086" y="4117248"/>
              <a:ext cx="426136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191CE3-3E43-792F-8F28-EE69855C5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727" y="4108645"/>
              <a:ext cx="458368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C01BBAB-5425-D308-65EB-9D27AD70B959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95" y="4108645"/>
              <a:ext cx="460137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3AC5BB2-6E3D-5038-A520-6021743E3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5737" y="4108644"/>
              <a:ext cx="496473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58A8DF-0E5F-32BE-D37A-7B482030CE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2210" y="4108644"/>
              <a:ext cx="422031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D611C2C-AE78-AC06-A2D7-EB17FE7B1484}"/>
                </a:ext>
              </a:extLst>
            </p:cNvPr>
            <p:cNvSpPr/>
            <p:nvPr/>
          </p:nvSpPr>
          <p:spPr>
            <a:xfrm>
              <a:off x="5552774" y="2567538"/>
              <a:ext cx="522192" cy="45016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2DD37F5-078B-B2DB-3F1A-83E702026C76}"/>
                </a:ext>
              </a:extLst>
            </p:cNvPr>
            <p:cNvSpPr/>
            <p:nvPr/>
          </p:nvSpPr>
          <p:spPr>
            <a:xfrm rot="10800000">
              <a:off x="3761221" y="3658478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7784508-CD69-920A-F654-B92BBF0C361B}"/>
                </a:ext>
              </a:extLst>
            </p:cNvPr>
            <p:cNvSpPr/>
            <p:nvPr/>
          </p:nvSpPr>
          <p:spPr>
            <a:xfrm rot="10800000">
              <a:off x="5555008" y="3644173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6D88833-2BAF-8DC3-ECC6-068643145CDF}"/>
                </a:ext>
              </a:extLst>
            </p:cNvPr>
            <p:cNvSpPr/>
            <p:nvPr/>
          </p:nvSpPr>
          <p:spPr>
            <a:xfrm rot="10800000">
              <a:off x="7441114" y="3659739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945D0F-556A-66A1-0340-BF9E5A8113F4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4022317" y="3021915"/>
              <a:ext cx="1804779" cy="636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4228FB1-A2E2-1A97-E010-04699493D853}"/>
                </a:ext>
              </a:extLst>
            </p:cNvPr>
            <p:cNvCxnSpPr>
              <a:cxnSpLocks/>
              <a:stCxn id="11" idx="3"/>
              <a:endCxn id="13" idx="3"/>
            </p:cNvCxnSpPr>
            <p:nvPr/>
          </p:nvCxnSpPr>
          <p:spPr>
            <a:xfrm>
              <a:off x="5813870" y="3017704"/>
              <a:ext cx="2234" cy="6264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9CC5BAE-F272-0900-B5E8-9D98DBBBA886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>
              <a:off x="5827096" y="3021915"/>
              <a:ext cx="1875114" cy="637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3750E9F-14F1-2B3B-0A2A-47C602B39C86}"/>
                </a:ext>
              </a:extLst>
            </p:cNvPr>
            <p:cNvSpPr/>
            <p:nvPr/>
          </p:nvSpPr>
          <p:spPr>
            <a:xfrm>
              <a:off x="3166897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627161-18B5-3842-34ED-9D4389AF0F08}"/>
                </a:ext>
              </a:extLst>
            </p:cNvPr>
            <p:cNvSpPr/>
            <p:nvPr/>
          </p:nvSpPr>
          <p:spPr>
            <a:xfrm>
              <a:off x="4176844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2BE6ED-C716-825F-2CF0-DD971EF4A9EA}"/>
                </a:ext>
              </a:extLst>
            </p:cNvPr>
            <p:cNvSpPr/>
            <p:nvPr/>
          </p:nvSpPr>
          <p:spPr>
            <a:xfrm>
              <a:off x="5023020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F0115E-162B-9F44-A262-5C8D03DDFCD8}"/>
                </a:ext>
              </a:extLst>
            </p:cNvPr>
            <p:cNvSpPr/>
            <p:nvPr/>
          </p:nvSpPr>
          <p:spPr>
            <a:xfrm>
              <a:off x="606610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AA4EFE-77AC-1B95-EFC1-18FB57FF2BEA}"/>
                </a:ext>
              </a:extLst>
            </p:cNvPr>
            <p:cNvSpPr/>
            <p:nvPr/>
          </p:nvSpPr>
          <p:spPr>
            <a:xfrm>
              <a:off x="694255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D569B5-699B-FFF5-2D9E-3655377BA7B4}"/>
                </a:ext>
              </a:extLst>
            </p:cNvPr>
            <p:cNvSpPr/>
            <p:nvPr/>
          </p:nvSpPr>
          <p:spPr>
            <a:xfrm>
              <a:off x="7886033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67D89867-45D4-99B1-4A2A-DC19BB2F1C3A}"/>
                </a:ext>
              </a:extLst>
            </p:cNvPr>
            <p:cNvSpPr txBox="1">
              <a:spLocks/>
            </p:cNvSpPr>
            <p:nvPr/>
          </p:nvSpPr>
          <p:spPr>
            <a:xfrm>
              <a:off x="3123025" y="4898284"/>
              <a:ext cx="817384" cy="8128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-50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55566F12-CBE6-4A38-4AA7-A14CA8B1AD5A}"/>
                </a:ext>
              </a:extLst>
            </p:cNvPr>
            <p:cNvSpPr txBox="1">
              <a:spLocks/>
            </p:cNvSpPr>
            <p:nvPr/>
          </p:nvSpPr>
          <p:spPr>
            <a:xfrm>
              <a:off x="4195246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50</a:t>
              </a: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A9FEC3A3-BED3-2680-3688-273C7799F27E}"/>
                </a:ext>
              </a:extLst>
            </p:cNvPr>
            <p:cNvSpPr txBox="1">
              <a:spLocks/>
            </p:cNvSpPr>
            <p:nvPr/>
          </p:nvSpPr>
          <p:spPr>
            <a:xfrm>
              <a:off x="5104071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2BAE923-C837-0BE3-9122-51F7915B67FD}"/>
                </a:ext>
              </a:extLst>
            </p:cNvPr>
            <p:cNvSpPr txBox="1">
              <a:spLocks/>
            </p:cNvSpPr>
            <p:nvPr/>
          </p:nvSpPr>
          <p:spPr>
            <a:xfrm>
              <a:off x="615518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AEF35F46-9A1B-4CF1-AD6D-326291E518BA}"/>
                </a:ext>
              </a:extLst>
            </p:cNvPr>
            <p:cNvSpPr txBox="1">
              <a:spLocks/>
            </p:cNvSpPr>
            <p:nvPr/>
          </p:nvSpPr>
          <p:spPr>
            <a:xfrm>
              <a:off x="6951470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15</a:t>
              </a: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52A403B9-3BB7-61B1-641D-D45D28D5473F}"/>
                </a:ext>
              </a:extLst>
            </p:cNvPr>
            <p:cNvSpPr txBox="1">
              <a:spLocks/>
            </p:cNvSpPr>
            <p:nvPr/>
          </p:nvSpPr>
          <p:spPr>
            <a:xfrm>
              <a:off x="792025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538733A-D9F6-C2D6-9B8A-93F8344E3E9E}"/>
              </a:ext>
            </a:extLst>
          </p:cNvPr>
          <p:cNvSpPr txBox="1">
            <a:spLocks/>
          </p:cNvSpPr>
          <p:nvPr/>
        </p:nvSpPr>
        <p:spPr>
          <a:xfrm>
            <a:off x="1958806" y="2276101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16B0802-F321-52B1-27F7-B8952DA60E40}"/>
              </a:ext>
            </a:extLst>
          </p:cNvPr>
          <p:cNvSpPr txBox="1">
            <a:spLocks/>
          </p:cNvSpPr>
          <p:nvPr/>
        </p:nvSpPr>
        <p:spPr>
          <a:xfrm>
            <a:off x="1973885" y="3478341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F876F4D-2253-07F1-41EA-E2A9402F0075}"/>
              </a:ext>
            </a:extLst>
          </p:cNvPr>
          <p:cNvSpPr txBox="1">
            <a:spLocks/>
          </p:cNvSpPr>
          <p:nvPr/>
        </p:nvSpPr>
        <p:spPr>
          <a:xfrm>
            <a:off x="4166267" y="3433157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-50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001DCFC-1608-90CF-E405-6F9B9C524DCC}"/>
              </a:ext>
            </a:extLst>
          </p:cNvPr>
          <p:cNvSpPr txBox="1">
            <a:spLocks/>
          </p:cNvSpPr>
          <p:nvPr/>
        </p:nvSpPr>
        <p:spPr>
          <a:xfrm>
            <a:off x="6111558" y="3451119"/>
            <a:ext cx="497132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4E37336-CB25-99EE-4E3F-C0DD1B4C4D9F}"/>
              </a:ext>
            </a:extLst>
          </p:cNvPr>
          <p:cNvSpPr txBox="1">
            <a:spLocks/>
          </p:cNvSpPr>
          <p:nvPr/>
        </p:nvSpPr>
        <p:spPr>
          <a:xfrm>
            <a:off x="7964008" y="3449792"/>
            <a:ext cx="497132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F55553-B454-2D12-1DA9-E789EE26F329}"/>
              </a:ext>
            </a:extLst>
          </p:cNvPr>
          <p:cNvCxnSpPr>
            <a:stCxn id="11" idx="3"/>
            <a:endCxn id="13" idx="3"/>
          </p:cNvCxnSpPr>
          <p:nvPr/>
        </p:nvCxnSpPr>
        <p:spPr>
          <a:xfrm>
            <a:off x="6285135" y="2848892"/>
            <a:ext cx="2234" cy="6264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6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A539-B32E-85C4-77C6-1B52B0EC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Turn-Based Two-Player Zero-Sum Games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4B712BA-9FA2-9144-6DFD-BD530BB4F7E9}"/>
              </a:ext>
            </a:extLst>
          </p:cNvPr>
          <p:cNvSpPr txBox="1">
            <a:spLocks/>
          </p:cNvSpPr>
          <p:nvPr/>
        </p:nvSpPr>
        <p:spPr>
          <a:xfrm>
            <a:off x="1084379" y="2529546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E170A89-EA7E-791A-4D3C-B850AA608059}"/>
              </a:ext>
            </a:extLst>
          </p:cNvPr>
          <p:cNvSpPr txBox="1">
            <a:spLocks/>
          </p:cNvSpPr>
          <p:nvPr/>
        </p:nvSpPr>
        <p:spPr>
          <a:xfrm>
            <a:off x="1099458" y="3612208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EC6EE8-D7B9-A730-B395-AFD8E5D6B66B}"/>
              </a:ext>
            </a:extLst>
          </p:cNvPr>
          <p:cNvGrpSpPr/>
          <p:nvPr/>
        </p:nvGrpSpPr>
        <p:grpSpPr>
          <a:xfrm>
            <a:off x="2623619" y="2567538"/>
            <a:ext cx="5458413" cy="3143584"/>
            <a:chOff x="3123025" y="2567538"/>
            <a:chExt cx="5458413" cy="314358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39A729-9F8B-D7F7-684C-955C6650B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1717" y="4117248"/>
              <a:ext cx="492369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5B4065-9D41-C837-0007-C5F16852D3D5}"/>
                </a:ext>
              </a:extLst>
            </p:cNvPr>
            <p:cNvCxnSpPr>
              <a:cxnSpLocks/>
            </p:cNvCxnSpPr>
            <p:nvPr/>
          </p:nvCxnSpPr>
          <p:spPr>
            <a:xfrm>
              <a:off x="4024086" y="4117248"/>
              <a:ext cx="426136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59CC36C-CF80-5A13-9D94-B443BB1AE3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727" y="4108645"/>
              <a:ext cx="458368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DD4FCB-EE9C-9228-51CD-EC991D31E677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95" y="4108645"/>
              <a:ext cx="460137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2C05FD2-0B9A-E30F-806B-623CF9B03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5737" y="4108644"/>
              <a:ext cx="496473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A41814-4F2A-1D03-D5EE-4A64323E43C3}"/>
                </a:ext>
              </a:extLst>
            </p:cNvPr>
            <p:cNvCxnSpPr>
              <a:cxnSpLocks/>
            </p:cNvCxnSpPr>
            <p:nvPr/>
          </p:nvCxnSpPr>
          <p:spPr>
            <a:xfrm>
              <a:off x="7702210" y="4108644"/>
              <a:ext cx="422031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B98FFD91-0F9B-A24D-55A3-6C3CC035907A}"/>
                </a:ext>
              </a:extLst>
            </p:cNvPr>
            <p:cNvSpPr/>
            <p:nvPr/>
          </p:nvSpPr>
          <p:spPr>
            <a:xfrm>
              <a:off x="5552774" y="2567538"/>
              <a:ext cx="522192" cy="45016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0E05841-E74D-2E41-2BCA-FF11B419DE08}"/>
                </a:ext>
              </a:extLst>
            </p:cNvPr>
            <p:cNvSpPr/>
            <p:nvPr/>
          </p:nvSpPr>
          <p:spPr>
            <a:xfrm rot="10800000">
              <a:off x="3761221" y="3658478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A34331C-FF53-AB55-C7AB-ADE7A5542D70}"/>
                </a:ext>
              </a:extLst>
            </p:cNvPr>
            <p:cNvSpPr/>
            <p:nvPr/>
          </p:nvSpPr>
          <p:spPr>
            <a:xfrm rot="10800000">
              <a:off x="5555008" y="3644173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0881A83-44E6-FAEE-A75E-227E92B1A0D2}"/>
                </a:ext>
              </a:extLst>
            </p:cNvPr>
            <p:cNvSpPr/>
            <p:nvPr/>
          </p:nvSpPr>
          <p:spPr>
            <a:xfrm rot="10800000">
              <a:off x="7441114" y="3659739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A850B8-B815-6E85-FFA9-07F1896CAFCC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flipH="1">
              <a:off x="4022317" y="3021915"/>
              <a:ext cx="1804779" cy="636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C3F538-18DE-9C2A-AD4F-9EC9E3686D62}"/>
                </a:ext>
              </a:extLst>
            </p:cNvPr>
            <p:cNvCxnSpPr>
              <a:cxnSpLocks/>
              <a:stCxn id="26" idx="3"/>
              <a:endCxn id="28" idx="3"/>
            </p:cNvCxnSpPr>
            <p:nvPr/>
          </p:nvCxnSpPr>
          <p:spPr>
            <a:xfrm>
              <a:off x="5813870" y="3017704"/>
              <a:ext cx="2234" cy="6264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109AB9-912D-4359-616B-A9652AD85C07}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>
              <a:off x="5827096" y="3021915"/>
              <a:ext cx="1875114" cy="637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16D729-D67E-5F3F-405B-7B69CC2C0968}"/>
                </a:ext>
              </a:extLst>
            </p:cNvPr>
            <p:cNvSpPr/>
            <p:nvPr/>
          </p:nvSpPr>
          <p:spPr>
            <a:xfrm>
              <a:off x="3166897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71CE114-641F-4208-9DB9-75694AA3225D}"/>
                </a:ext>
              </a:extLst>
            </p:cNvPr>
            <p:cNvSpPr/>
            <p:nvPr/>
          </p:nvSpPr>
          <p:spPr>
            <a:xfrm>
              <a:off x="4176844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CFCB77D-EDFB-BDC2-38B7-CD601D9F9F64}"/>
                </a:ext>
              </a:extLst>
            </p:cNvPr>
            <p:cNvSpPr/>
            <p:nvPr/>
          </p:nvSpPr>
          <p:spPr>
            <a:xfrm>
              <a:off x="5023020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B97A1D-10BC-89C9-FBA9-9F1B98303255}"/>
                </a:ext>
              </a:extLst>
            </p:cNvPr>
            <p:cNvSpPr/>
            <p:nvPr/>
          </p:nvSpPr>
          <p:spPr>
            <a:xfrm>
              <a:off x="606610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6CE2B5D-0772-1DE4-DA05-42E2858F9061}"/>
                </a:ext>
              </a:extLst>
            </p:cNvPr>
            <p:cNvSpPr/>
            <p:nvPr/>
          </p:nvSpPr>
          <p:spPr>
            <a:xfrm>
              <a:off x="694255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2E158D-5558-5666-6DB6-3CDE741BC3FC}"/>
                </a:ext>
              </a:extLst>
            </p:cNvPr>
            <p:cNvSpPr/>
            <p:nvPr/>
          </p:nvSpPr>
          <p:spPr>
            <a:xfrm>
              <a:off x="7886033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40A6A73D-A77E-6645-5B78-256970C46CD1}"/>
                </a:ext>
              </a:extLst>
            </p:cNvPr>
            <p:cNvSpPr txBox="1">
              <a:spLocks/>
            </p:cNvSpPr>
            <p:nvPr/>
          </p:nvSpPr>
          <p:spPr>
            <a:xfrm>
              <a:off x="3123025" y="4898284"/>
              <a:ext cx="817384" cy="8128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-50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E86F41B9-4158-E148-428D-9C62573F9A72}"/>
                </a:ext>
              </a:extLst>
            </p:cNvPr>
            <p:cNvSpPr txBox="1">
              <a:spLocks/>
            </p:cNvSpPr>
            <p:nvPr/>
          </p:nvSpPr>
          <p:spPr>
            <a:xfrm>
              <a:off x="4195246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50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526814BA-1093-1B6D-8FE9-2860393BB81C}"/>
                </a:ext>
              </a:extLst>
            </p:cNvPr>
            <p:cNvSpPr txBox="1">
              <a:spLocks/>
            </p:cNvSpPr>
            <p:nvPr/>
          </p:nvSpPr>
          <p:spPr>
            <a:xfrm>
              <a:off x="5104071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5DA25D0-A45C-9399-BD5D-3A5267BF852B}"/>
                </a:ext>
              </a:extLst>
            </p:cNvPr>
            <p:cNvSpPr txBox="1">
              <a:spLocks/>
            </p:cNvSpPr>
            <p:nvPr/>
          </p:nvSpPr>
          <p:spPr>
            <a:xfrm>
              <a:off x="615518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50C842F7-036E-8F29-5434-CCEEF0071132}"/>
                </a:ext>
              </a:extLst>
            </p:cNvPr>
            <p:cNvSpPr txBox="1">
              <a:spLocks/>
            </p:cNvSpPr>
            <p:nvPr/>
          </p:nvSpPr>
          <p:spPr>
            <a:xfrm>
              <a:off x="6951470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15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2B33E6F3-8753-5EB8-58CF-D704EFFAB0CC}"/>
                </a:ext>
              </a:extLst>
            </p:cNvPr>
            <p:cNvSpPr txBox="1">
              <a:spLocks/>
            </p:cNvSpPr>
            <p:nvPr/>
          </p:nvSpPr>
          <p:spPr>
            <a:xfrm>
              <a:off x="792025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</a:t>
              </a:r>
            </a:p>
          </p:txBody>
        </p:sp>
      </p:grp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4B8D4BD2-8D75-6C27-29E2-0B0A7CA5D8DB}"/>
              </a:ext>
            </a:extLst>
          </p:cNvPr>
          <p:cNvSpPr txBox="1">
            <a:spLocks/>
          </p:cNvSpPr>
          <p:nvPr/>
        </p:nvSpPr>
        <p:spPr>
          <a:xfrm>
            <a:off x="8635078" y="4883840"/>
            <a:ext cx="2980100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Terminal state values</a:t>
            </a:r>
          </a:p>
        </p:txBody>
      </p:sp>
    </p:spTree>
    <p:extLst>
      <p:ext uri="{BB962C8B-B14F-4D97-AF65-F5344CB8AC3E}">
        <p14:creationId xmlns:p14="http://schemas.microsoft.com/office/powerpoint/2010/main" val="39464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6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8BC690E-BDB7-3E64-3972-5A6BCAEC3194}"/>
              </a:ext>
            </a:extLst>
          </p:cNvPr>
          <p:cNvSpPr/>
          <p:nvPr/>
        </p:nvSpPr>
        <p:spPr>
          <a:xfrm>
            <a:off x="4266757" y="3478212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1E49E2-6E89-334E-8D9C-1806A5BA8F4E}"/>
              </a:ext>
            </a:extLst>
          </p:cNvPr>
          <p:cNvSpPr/>
          <p:nvPr/>
        </p:nvSpPr>
        <p:spPr>
          <a:xfrm>
            <a:off x="6056328" y="3462456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6DC1D29-4993-CB06-6A60-4C005CFD9880}"/>
              </a:ext>
            </a:extLst>
          </p:cNvPr>
          <p:cNvSpPr/>
          <p:nvPr/>
        </p:nvSpPr>
        <p:spPr>
          <a:xfrm>
            <a:off x="7925238" y="3474742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FED98-1B3B-EEE0-B508-82B36447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Turn-Based Game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FAE31F7-883A-4CB0-EB9C-27F71BF94FA0}"/>
              </a:ext>
            </a:extLst>
          </p:cNvPr>
          <p:cNvCxnSpPr>
            <a:cxnSpLocks/>
          </p:cNvCxnSpPr>
          <p:nvPr/>
        </p:nvCxnSpPr>
        <p:spPr>
          <a:xfrm flipH="1">
            <a:off x="4002982" y="3948436"/>
            <a:ext cx="492369" cy="795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087B5-91CD-13BE-6440-D039BD8516F9}"/>
              </a:ext>
            </a:extLst>
          </p:cNvPr>
          <p:cNvCxnSpPr>
            <a:cxnSpLocks/>
          </p:cNvCxnSpPr>
          <p:nvPr/>
        </p:nvCxnSpPr>
        <p:spPr>
          <a:xfrm>
            <a:off x="4495351" y="3948436"/>
            <a:ext cx="426136" cy="795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191CE3-3E43-792F-8F28-EE69855C53C0}"/>
              </a:ext>
            </a:extLst>
          </p:cNvPr>
          <p:cNvCxnSpPr>
            <a:cxnSpLocks/>
          </p:cNvCxnSpPr>
          <p:nvPr/>
        </p:nvCxnSpPr>
        <p:spPr>
          <a:xfrm flipH="1">
            <a:off x="5839992" y="3939833"/>
            <a:ext cx="458368" cy="80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01BBAB-5425-D308-65EB-9D27AD70B959}"/>
              </a:ext>
            </a:extLst>
          </p:cNvPr>
          <p:cNvCxnSpPr>
            <a:cxnSpLocks/>
          </p:cNvCxnSpPr>
          <p:nvPr/>
        </p:nvCxnSpPr>
        <p:spPr>
          <a:xfrm>
            <a:off x="6298360" y="3939833"/>
            <a:ext cx="460137" cy="80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AC5BB2-6E3D-5038-A520-6021743E3E70}"/>
              </a:ext>
            </a:extLst>
          </p:cNvPr>
          <p:cNvCxnSpPr>
            <a:cxnSpLocks/>
          </p:cNvCxnSpPr>
          <p:nvPr/>
        </p:nvCxnSpPr>
        <p:spPr>
          <a:xfrm flipH="1">
            <a:off x="7677002" y="3939832"/>
            <a:ext cx="496473" cy="80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58A8DF-0E5F-32BE-D37A-7B482030CE37}"/>
              </a:ext>
            </a:extLst>
          </p:cNvPr>
          <p:cNvCxnSpPr>
            <a:cxnSpLocks/>
          </p:cNvCxnSpPr>
          <p:nvPr/>
        </p:nvCxnSpPr>
        <p:spPr>
          <a:xfrm>
            <a:off x="8173475" y="3939832"/>
            <a:ext cx="422031" cy="80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D611C2C-AE78-AC06-A2D7-EB17FE7B1484}"/>
              </a:ext>
            </a:extLst>
          </p:cNvPr>
          <p:cNvSpPr/>
          <p:nvPr/>
        </p:nvSpPr>
        <p:spPr>
          <a:xfrm>
            <a:off x="6024039" y="2398726"/>
            <a:ext cx="522192" cy="45016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945D0F-556A-66A1-0340-BF9E5A8113F4}"/>
              </a:ext>
            </a:extLst>
          </p:cNvPr>
          <p:cNvCxnSpPr>
            <a:cxnSpLocks/>
          </p:cNvCxnSpPr>
          <p:nvPr/>
        </p:nvCxnSpPr>
        <p:spPr>
          <a:xfrm flipH="1">
            <a:off x="4493582" y="2853103"/>
            <a:ext cx="1804779" cy="63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228FB1-A2E2-1A97-E010-04699493D85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285135" y="2848892"/>
            <a:ext cx="2234" cy="62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CC5BAE-F272-0900-B5E8-9D98DBBBA886}"/>
              </a:ext>
            </a:extLst>
          </p:cNvPr>
          <p:cNvCxnSpPr>
            <a:cxnSpLocks/>
          </p:cNvCxnSpPr>
          <p:nvPr/>
        </p:nvCxnSpPr>
        <p:spPr>
          <a:xfrm>
            <a:off x="6298361" y="2853103"/>
            <a:ext cx="1875114" cy="63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3750E9F-14F1-2B3B-0A2A-47C602B39C86}"/>
              </a:ext>
            </a:extLst>
          </p:cNvPr>
          <p:cNvSpPr/>
          <p:nvPr/>
        </p:nvSpPr>
        <p:spPr>
          <a:xfrm>
            <a:off x="3638162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627161-18B5-3842-34ED-9D4389AF0F08}"/>
              </a:ext>
            </a:extLst>
          </p:cNvPr>
          <p:cNvSpPr/>
          <p:nvPr/>
        </p:nvSpPr>
        <p:spPr>
          <a:xfrm>
            <a:off x="4648109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BE6ED-C716-825F-2CF0-DD971EF4A9EA}"/>
              </a:ext>
            </a:extLst>
          </p:cNvPr>
          <p:cNvSpPr/>
          <p:nvPr/>
        </p:nvSpPr>
        <p:spPr>
          <a:xfrm>
            <a:off x="5494285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F0115E-162B-9F44-A262-5C8D03DDFCD8}"/>
              </a:ext>
            </a:extLst>
          </p:cNvPr>
          <p:cNvSpPr/>
          <p:nvPr/>
        </p:nvSpPr>
        <p:spPr>
          <a:xfrm>
            <a:off x="6537367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AA4EFE-77AC-1B95-EFC1-18FB57FF2BEA}"/>
              </a:ext>
            </a:extLst>
          </p:cNvPr>
          <p:cNvSpPr/>
          <p:nvPr/>
        </p:nvSpPr>
        <p:spPr>
          <a:xfrm>
            <a:off x="7413817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D569B5-699B-FFF5-2D9E-3655377BA7B4}"/>
              </a:ext>
            </a:extLst>
          </p:cNvPr>
          <p:cNvSpPr/>
          <p:nvPr/>
        </p:nvSpPr>
        <p:spPr>
          <a:xfrm>
            <a:off x="8357298" y="4752285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7D89867-45D4-99B1-4A2A-DC19BB2F1C3A}"/>
              </a:ext>
            </a:extLst>
          </p:cNvPr>
          <p:cNvSpPr txBox="1">
            <a:spLocks/>
          </p:cNvSpPr>
          <p:nvPr/>
        </p:nvSpPr>
        <p:spPr>
          <a:xfrm>
            <a:off x="3594290" y="4729472"/>
            <a:ext cx="817384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-50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5566F12-CBE6-4A38-4AA7-A14CA8B1AD5A}"/>
              </a:ext>
            </a:extLst>
          </p:cNvPr>
          <p:cNvSpPr txBox="1">
            <a:spLocks/>
          </p:cNvSpPr>
          <p:nvPr/>
        </p:nvSpPr>
        <p:spPr>
          <a:xfrm>
            <a:off x="4666511" y="4729472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50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FEC3A3-BED3-2680-3688-273C7799F27E}"/>
              </a:ext>
            </a:extLst>
          </p:cNvPr>
          <p:cNvSpPr txBox="1">
            <a:spLocks/>
          </p:cNvSpPr>
          <p:nvPr/>
        </p:nvSpPr>
        <p:spPr>
          <a:xfrm>
            <a:off x="5575336" y="4729472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2BAE923-C837-0BE3-9122-51F7915B67FD}"/>
              </a:ext>
            </a:extLst>
          </p:cNvPr>
          <p:cNvSpPr txBox="1">
            <a:spLocks/>
          </p:cNvSpPr>
          <p:nvPr/>
        </p:nvSpPr>
        <p:spPr>
          <a:xfrm>
            <a:off x="6626454" y="4729472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F35F46-9A1B-4CF1-AD6D-326291E518BA}"/>
              </a:ext>
            </a:extLst>
          </p:cNvPr>
          <p:cNvSpPr txBox="1">
            <a:spLocks/>
          </p:cNvSpPr>
          <p:nvPr/>
        </p:nvSpPr>
        <p:spPr>
          <a:xfrm>
            <a:off x="7422735" y="4729472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15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A403B9-3BB7-61B1-641D-D45D28D5473F}"/>
              </a:ext>
            </a:extLst>
          </p:cNvPr>
          <p:cNvSpPr txBox="1">
            <a:spLocks/>
          </p:cNvSpPr>
          <p:nvPr/>
        </p:nvSpPr>
        <p:spPr>
          <a:xfrm>
            <a:off x="8391524" y="4729472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538733A-D9F6-C2D6-9B8A-93F8344E3E9E}"/>
              </a:ext>
            </a:extLst>
          </p:cNvPr>
          <p:cNvSpPr txBox="1">
            <a:spLocks/>
          </p:cNvSpPr>
          <p:nvPr/>
        </p:nvSpPr>
        <p:spPr>
          <a:xfrm>
            <a:off x="1958806" y="2276101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16B0802-F321-52B1-27F7-B8952DA60E40}"/>
              </a:ext>
            </a:extLst>
          </p:cNvPr>
          <p:cNvSpPr txBox="1">
            <a:spLocks/>
          </p:cNvSpPr>
          <p:nvPr/>
        </p:nvSpPr>
        <p:spPr>
          <a:xfrm>
            <a:off x="1783971" y="3471307"/>
            <a:ext cx="1763736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Chance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2378C37-ECBF-909A-3273-EBFF62DE0B90}"/>
              </a:ext>
            </a:extLst>
          </p:cNvPr>
          <p:cNvSpPr txBox="1">
            <a:spLocks/>
          </p:cNvSpPr>
          <p:nvPr/>
        </p:nvSpPr>
        <p:spPr>
          <a:xfrm>
            <a:off x="4345544" y="3496463"/>
            <a:ext cx="481902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97E091D-A0EF-DA7E-1CFD-2D67AA914B29}"/>
              </a:ext>
            </a:extLst>
          </p:cNvPr>
          <p:cNvSpPr txBox="1">
            <a:spLocks/>
          </p:cNvSpPr>
          <p:nvPr/>
        </p:nvSpPr>
        <p:spPr>
          <a:xfrm>
            <a:off x="6111558" y="3496463"/>
            <a:ext cx="497132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A260616-5681-2502-A9DC-F985761AEC72}"/>
              </a:ext>
            </a:extLst>
          </p:cNvPr>
          <p:cNvSpPr txBox="1">
            <a:spLocks/>
          </p:cNvSpPr>
          <p:nvPr/>
        </p:nvSpPr>
        <p:spPr>
          <a:xfrm>
            <a:off x="7999178" y="3496463"/>
            <a:ext cx="497132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5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3ACD63-5DC0-CFD1-D9C6-1E5A6B36ABEC}"/>
              </a:ext>
            </a:extLst>
          </p:cNvPr>
          <p:cNvCxnSpPr>
            <a:cxnSpLocks/>
            <a:stCxn id="11" idx="3"/>
            <a:endCxn id="33" idx="0"/>
          </p:cNvCxnSpPr>
          <p:nvPr/>
        </p:nvCxnSpPr>
        <p:spPr>
          <a:xfrm>
            <a:off x="6285135" y="2848892"/>
            <a:ext cx="1876641" cy="6258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2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52C7-C5FC-4A72-8316-494B2616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C1850-A6C9-8B09-DD04-59DF6C28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200" dirty="0"/>
              <a:t>When do we have randomness? </a:t>
            </a:r>
          </a:p>
          <a:p>
            <a:pPr lvl="1"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spcBef>
                <a:spcPct val="0"/>
              </a:spcBef>
            </a:pPr>
            <a:endParaRPr lang="en-US" sz="2000" dirty="0"/>
          </a:p>
          <a:p>
            <a:pPr>
              <a:spcBef>
                <a:spcPct val="0"/>
              </a:spcBef>
            </a:pPr>
            <a:r>
              <a:rPr lang="en-US" sz="2200" dirty="0"/>
              <a:t>Values now reflect average-case (</a:t>
            </a:r>
            <a:r>
              <a:rPr lang="en-US" sz="2200" b="1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b="1" dirty="0"/>
              <a:t>minimax</a:t>
            </a:r>
            <a:r>
              <a:rPr lang="en-US" sz="2200" dirty="0"/>
              <a:t>) outcomes.</a:t>
            </a:r>
          </a:p>
          <a:p>
            <a:pPr>
              <a:spcBef>
                <a:spcPct val="0"/>
              </a:spcBef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926" y="326663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575" y="3266630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0895" y="3169144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09252"/>
            <a:ext cx="9649265" cy="47677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39242" y="381543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4926" y="387623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5577" y="385416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8F140-D142-6A3E-B26B-C7EE4AB0E734}"/>
              </a:ext>
            </a:extLst>
          </p:cNvPr>
          <p:cNvSpPr txBox="1"/>
          <p:nvPr/>
        </p:nvSpPr>
        <p:spPr>
          <a:xfrm>
            <a:off x="3124200" y="59465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CF7F6-9011-0086-B325-42CD03B94836}"/>
              </a:ext>
            </a:extLst>
          </p:cNvPr>
          <p:cNvSpPr txBox="1"/>
          <p:nvPr/>
        </p:nvSpPr>
        <p:spPr>
          <a:xfrm>
            <a:off x="5410200" y="59465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D6BF8-5AA8-C30F-D952-E9892126EC40}"/>
              </a:ext>
            </a:extLst>
          </p:cNvPr>
          <p:cNvSpPr txBox="1"/>
          <p:nvPr/>
        </p:nvSpPr>
        <p:spPr>
          <a:xfrm>
            <a:off x="7696200" y="59465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67FB0-A8F1-3AC0-8FBF-7088F8FB66C8}"/>
              </a:ext>
            </a:extLst>
          </p:cNvPr>
          <p:cNvSpPr txBox="1"/>
          <p:nvPr/>
        </p:nvSpPr>
        <p:spPr>
          <a:xfrm>
            <a:off x="838200" y="594658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1E58F-A43E-EAD7-6A13-FEF30CFA5019}"/>
              </a:ext>
            </a:extLst>
          </p:cNvPr>
          <p:cNvSpPr txBox="1"/>
          <p:nvPr/>
        </p:nvSpPr>
        <p:spPr>
          <a:xfrm>
            <a:off x="3124200" y="52607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8D0CF-1208-9ABA-0FC7-4B2D5EEDF4D2}"/>
              </a:ext>
            </a:extLst>
          </p:cNvPr>
          <p:cNvSpPr txBox="1"/>
          <p:nvPr/>
        </p:nvSpPr>
        <p:spPr>
          <a:xfrm>
            <a:off x="5410200" y="52607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440EB-60D1-71B2-63BB-5581DE160C6A}"/>
              </a:ext>
            </a:extLst>
          </p:cNvPr>
          <p:cNvSpPr txBox="1"/>
          <p:nvPr/>
        </p:nvSpPr>
        <p:spPr>
          <a:xfrm>
            <a:off x="7696200" y="52607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01FF2-6C1A-7E3E-25BA-E30C6712F78A}"/>
              </a:ext>
            </a:extLst>
          </p:cNvPr>
          <p:cNvSpPr txBox="1"/>
          <p:nvPr/>
        </p:nvSpPr>
        <p:spPr>
          <a:xfrm>
            <a:off x="838200" y="526078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3" name="Right Arrow 18">
            <a:extLst>
              <a:ext uri="{FF2B5EF4-FFF2-40B4-BE49-F238E27FC236}">
                <a16:creationId xmlns:a16="http://schemas.microsoft.com/office/drawing/2014/main" id="{BBB81042-813E-0347-D6F4-634994F58EB8}"/>
              </a:ext>
            </a:extLst>
          </p:cNvPr>
          <p:cNvSpPr/>
          <p:nvPr/>
        </p:nvSpPr>
        <p:spPr>
          <a:xfrm>
            <a:off x="9017976" y="5403008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C53E8A-4E67-E516-8B7D-00CBAB69E5DE}"/>
              </a:ext>
            </a:extLst>
          </p:cNvPr>
          <p:cNvSpPr txBox="1"/>
          <p:nvPr/>
        </p:nvSpPr>
        <p:spPr>
          <a:xfrm>
            <a:off x="10237176" y="556558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401AB3-308B-5F00-986D-045BE62FA653}"/>
              </a:ext>
            </a:extLst>
          </p:cNvPr>
          <p:cNvSpPr txBox="1"/>
          <p:nvPr/>
        </p:nvSpPr>
        <p:spPr>
          <a:xfrm>
            <a:off x="3302976" y="56316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1505D-D53F-F9CE-A1FE-E4F81EEAF1B6}"/>
              </a:ext>
            </a:extLst>
          </p:cNvPr>
          <p:cNvSpPr txBox="1"/>
          <p:nvPr/>
        </p:nvSpPr>
        <p:spPr>
          <a:xfrm>
            <a:off x="5588976" y="56316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4C88A-9049-9B56-7C3D-9F94031020A6}"/>
              </a:ext>
            </a:extLst>
          </p:cNvPr>
          <p:cNvSpPr txBox="1"/>
          <p:nvPr/>
        </p:nvSpPr>
        <p:spPr>
          <a:xfrm>
            <a:off x="7874976" y="56316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946C01-13FC-D96C-B26D-2E7B6AAD94BE}"/>
              </a:ext>
            </a:extLst>
          </p:cNvPr>
          <p:cNvSpPr txBox="1"/>
          <p:nvPr/>
        </p:nvSpPr>
        <p:spPr>
          <a:xfrm>
            <a:off x="4445976" y="547920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FC668-9175-7EB0-5CB1-339FD69674A4}"/>
              </a:ext>
            </a:extLst>
          </p:cNvPr>
          <p:cNvSpPr txBox="1"/>
          <p:nvPr/>
        </p:nvSpPr>
        <p:spPr>
          <a:xfrm>
            <a:off x="6655776" y="547920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F1F7-7C30-450E-E509-3A0BE13E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4" name="Left-Right-Up Arrow 8">
            <a:extLst>
              <a:ext uri="{FF2B5EF4-FFF2-40B4-BE49-F238E27FC236}">
                <a16:creationId xmlns:a16="http://schemas.microsoft.com/office/drawing/2014/main" id="{B5CC1B4C-88CB-166D-EA79-2A698D563E7B}"/>
              </a:ext>
            </a:extLst>
          </p:cNvPr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BA772344-D151-DE88-75E8-A5FD9E60F363}"/>
              </a:ext>
            </a:extLst>
          </p:cNvPr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A1F42BF8-3436-3C8D-0D5D-9FB10B0516E8}"/>
              </a:ext>
            </a:extLst>
          </p:cNvPr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2AFD99D-F052-7707-A14A-E2B67B0E2850}"/>
              </a:ext>
            </a:extLst>
          </p:cNvPr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0AA3CF-A89F-AC79-7678-F04B789F4CB5}"/>
              </a:ext>
            </a:extLst>
          </p:cNvPr>
          <p:cNvSpPr txBox="1">
            <a:spLocks/>
          </p:cNvSpPr>
          <p:nvPr/>
        </p:nvSpPr>
        <p:spPr>
          <a:xfrm>
            <a:off x="2438400" y="1658819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2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next agent is </a:t>
            </a:r>
            <a:r>
              <a:rPr lang="en-US" sz="2200" dirty="0">
                <a:solidFill>
                  <a:srgbClr val="0070C0"/>
                </a:solidFill>
              </a:rPr>
              <a:t>MAX</a:t>
            </a:r>
            <a:r>
              <a:rPr lang="en-US" sz="2200" dirty="0"/>
              <a:t>: return </a:t>
            </a:r>
            <a:r>
              <a:rPr lang="en-US" sz="22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next agent is </a:t>
            </a:r>
            <a:r>
              <a:rPr lang="en-US" sz="2200" dirty="0">
                <a:solidFill>
                  <a:srgbClr val="00B050"/>
                </a:solidFill>
              </a:rPr>
              <a:t>EXP</a:t>
            </a:r>
            <a:r>
              <a:rPr lang="en-US" sz="2200" dirty="0"/>
              <a:t>: return </a:t>
            </a:r>
            <a:r>
              <a:rPr lang="en-US" sz="22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EFF7B6-4E10-C9BC-2D98-C5E6F9723F8F}"/>
              </a:ext>
            </a:extLst>
          </p:cNvPr>
          <p:cNvSpPr txBox="1">
            <a:spLocks/>
          </p:cNvSpPr>
          <p:nvPr/>
        </p:nvSpPr>
        <p:spPr bwMode="auto">
          <a:xfrm>
            <a:off x="7365024" y="4241408"/>
            <a:ext cx="4800600" cy="215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initialize v = 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v += p * </a:t>
            </a:r>
            <a:r>
              <a:rPr lang="en-US" sz="2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value(successor)</a:t>
            </a:r>
            <a:endParaRPr lang="en-US" sz="2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78F6FE-8E94-6650-F408-4E073FB19DB1}"/>
              </a:ext>
            </a:extLst>
          </p:cNvPr>
          <p:cNvSpPr txBox="1">
            <a:spLocks/>
          </p:cNvSpPr>
          <p:nvPr/>
        </p:nvSpPr>
        <p:spPr bwMode="auto">
          <a:xfrm>
            <a:off x="256148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initialize v = 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v = max(v, </a:t>
            </a:r>
            <a:r>
              <a:rPr lang="en-US" sz="2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value(successor)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return v</a:t>
            </a:r>
          </a:p>
        </p:txBody>
      </p:sp>
    </p:spTree>
    <p:extLst>
      <p:ext uri="{BB962C8B-B14F-4D97-AF65-F5344CB8AC3E}">
        <p14:creationId xmlns:p14="http://schemas.microsoft.com/office/powerpoint/2010/main" val="1829189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0750-FF42-5724-97F2-5F099CBB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Expectimax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3068D-F2A1-0CAD-AD58-F7694A99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FF2016-9AAE-89C8-9CA3-D47F19AD0D34}"/>
              </a:ext>
            </a:extLst>
          </p:cNvPr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52F7BBDB-DD8A-C7E9-EEF9-041528944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id="{FE59130A-7317-88D9-5CFC-37ED34FCB6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46" name="AutoShape 13">
                <a:extLst>
                  <a:ext uri="{FF2B5EF4-FFF2-40B4-BE49-F238E27FC236}">
                    <a16:creationId xmlns:a16="http://schemas.microsoft.com/office/drawing/2014/main" id="{66E2DD0B-0937-B892-9065-6A7A2D475048}"/>
                  </a:ext>
                </a:extLst>
              </p:cNvPr>
              <p:cNvCxnSpPr>
                <a:cxnSpLocks noChangeShapeType="1"/>
                <a:stCxn id="38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47" name="Rectangle 7">
                <a:extLst>
                  <a:ext uri="{FF2B5EF4-FFF2-40B4-BE49-F238E27FC236}">
                    <a16:creationId xmlns:a16="http://schemas.microsoft.com/office/drawing/2014/main" id="{2B6241B4-CEE6-F23A-59A0-06AA2EC58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7" name="Group 61">
              <a:extLst>
                <a:ext uri="{FF2B5EF4-FFF2-40B4-BE49-F238E27FC236}">
                  <a16:creationId xmlns:a16="http://schemas.microsoft.com/office/drawing/2014/main" id="{5EE23A66-28B7-37E3-243E-F2F4E6F1EC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44" name="AutoShape 17">
                <a:extLst>
                  <a:ext uri="{FF2B5EF4-FFF2-40B4-BE49-F238E27FC236}">
                    <a16:creationId xmlns:a16="http://schemas.microsoft.com/office/drawing/2014/main" id="{BA2AF0B0-D0BF-9FA6-34B8-F7A18973B1B7}"/>
                  </a:ext>
                </a:extLst>
              </p:cNvPr>
              <p:cNvCxnSpPr>
                <a:cxnSpLocks noChangeShapeType="1"/>
                <a:stCxn id="38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45" name="Rectangle 7">
                <a:extLst>
                  <a:ext uri="{FF2B5EF4-FFF2-40B4-BE49-F238E27FC236}">
                    <a16:creationId xmlns:a16="http://schemas.microsoft.com/office/drawing/2014/main" id="{E6870123-096A-3CE5-0094-41783255A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8" name="Group 64">
              <a:extLst>
                <a:ext uri="{FF2B5EF4-FFF2-40B4-BE49-F238E27FC236}">
                  <a16:creationId xmlns:a16="http://schemas.microsoft.com/office/drawing/2014/main" id="{A8A389B7-C40E-495E-0340-B55613DD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42" name="AutoShape 33">
                <a:extLst>
                  <a:ext uri="{FF2B5EF4-FFF2-40B4-BE49-F238E27FC236}">
                    <a16:creationId xmlns:a16="http://schemas.microsoft.com/office/drawing/2014/main" id="{63536C36-078A-1A5B-B4CF-AE3DA01E94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43" name="Rectangle 7">
                <a:extLst>
                  <a:ext uri="{FF2B5EF4-FFF2-40B4-BE49-F238E27FC236}">
                    <a16:creationId xmlns:a16="http://schemas.microsoft.com/office/drawing/2014/main" id="{39E79DDB-11C2-84E1-97B7-CE5CB6905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9" name="Group 65">
              <a:extLst>
                <a:ext uri="{FF2B5EF4-FFF2-40B4-BE49-F238E27FC236}">
                  <a16:creationId xmlns:a16="http://schemas.microsoft.com/office/drawing/2014/main" id="{E76D3875-5735-B196-FDCD-745F4BB90F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40" name="AutoShape 37">
                <a:extLst>
                  <a:ext uri="{FF2B5EF4-FFF2-40B4-BE49-F238E27FC236}">
                    <a16:creationId xmlns:a16="http://schemas.microsoft.com/office/drawing/2014/main" id="{FFF4251C-E443-DBCB-D3DE-D1A8B87D4A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FAD39D96-B2AC-0BD1-8B2D-1BF92ECD0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10" name="Group 51">
              <a:extLst>
                <a:ext uri="{FF2B5EF4-FFF2-40B4-BE49-F238E27FC236}">
                  <a16:creationId xmlns:a16="http://schemas.microsoft.com/office/drawing/2014/main" id="{0859506F-D8C2-C63E-734D-F0F463B41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38" name="AutoShape 6">
                <a:extLst>
                  <a:ext uri="{FF2B5EF4-FFF2-40B4-BE49-F238E27FC236}">
                    <a16:creationId xmlns:a16="http://schemas.microsoft.com/office/drawing/2014/main" id="{FEAD0086-C694-3604-1E7A-2958E4058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9" name="AutoShape 7">
                <a:extLst>
                  <a:ext uri="{FF2B5EF4-FFF2-40B4-BE49-F238E27FC236}">
                    <a16:creationId xmlns:a16="http://schemas.microsoft.com/office/drawing/2014/main" id="{B5FC04BC-E10A-F912-23A2-635EDBECDB67}"/>
                  </a:ext>
                </a:extLst>
              </p:cNvPr>
              <p:cNvCxnSpPr>
                <a:cxnSpLocks noChangeShapeType="1"/>
                <a:stCxn id="5" idx="3"/>
                <a:endCxn id="23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11" name="AutoShape 9">
              <a:extLst>
                <a:ext uri="{FF2B5EF4-FFF2-40B4-BE49-F238E27FC236}">
                  <a16:creationId xmlns:a16="http://schemas.microsoft.com/office/drawing/2014/main" id="{17D3A5D3-F79D-B8E9-A8BB-299B7EC9E51E}"/>
                </a:ext>
              </a:extLst>
            </p:cNvPr>
            <p:cNvCxnSpPr>
              <a:cxnSpLocks noChangeShapeType="1"/>
              <a:stCxn id="38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614E531A-B867-5C44-85E4-BE7A40EDD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13" name="AutoShape 21">
              <a:extLst>
                <a:ext uri="{FF2B5EF4-FFF2-40B4-BE49-F238E27FC236}">
                  <a16:creationId xmlns:a16="http://schemas.microsoft.com/office/drawing/2014/main" id="{A76F7946-B19E-324B-9D27-4A27825B79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AutoShape 21">
              <a:extLst>
                <a:ext uri="{FF2B5EF4-FFF2-40B4-BE49-F238E27FC236}">
                  <a16:creationId xmlns:a16="http://schemas.microsoft.com/office/drawing/2014/main" id="{0C45C5A4-283B-6121-6CDF-E5FDA10399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5" name="Group 59">
              <a:extLst>
                <a:ext uri="{FF2B5EF4-FFF2-40B4-BE49-F238E27FC236}">
                  <a16:creationId xmlns:a16="http://schemas.microsoft.com/office/drawing/2014/main" id="{8B4C77A2-74D9-994D-4572-F9ABE91CC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36" name="AutoShape 20">
                <a:extLst>
                  <a:ext uri="{FF2B5EF4-FFF2-40B4-BE49-F238E27FC236}">
                    <a16:creationId xmlns:a16="http://schemas.microsoft.com/office/drawing/2014/main" id="{1FE3AF49-BD3C-39AD-0DF4-581610487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7" name="AutoShape 21">
                <a:extLst>
                  <a:ext uri="{FF2B5EF4-FFF2-40B4-BE49-F238E27FC236}">
                    <a16:creationId xmlns:a16="http://schemas.microsoft.com/office/drawing/2014/main" id="{F109722F-6CD8-7582-BC65-E88EFA265D93}"/>
                  </a:ext>
                </a:extLst>
              </p:cNvPr>
              <p:cNvCxnSpPr>
                <a:cxnSpLocks noChangeShapeType="1"/>
                <a:stCxn id="5" idx="3"/>
                <a:endCxn id="21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16" name="Group 58">
              <a:extLst>
                <a:ext uri="{FF2B5EF4-FFF2-40B4-BE49-F238E27FC236}">
                  <a16:creationId xmlns:a16="http://schemas.microsoft.com/office/drawing/2014/main" id="{E4DEE255-BA73-7F18-C098-C0285193C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33" name="AutoShape 23">
                <a:extLst>
                  <a:ext uri="{FF2B5EF4-FFF2-40B4-BE49-F238E27FC236}">
                    <a16:creationId xmlns:a16="http://schemas.microsoft.com/office/drawing/2014/main" id="{E67E6258-FFCD-D22B-DB75-299E0B6E1E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34" name="Rectangle 7">
                <a:extLst>
                  <a:ext uri="{FF2B5EF4-FFF2-40B4-BE49-F238E27FC236}">
                    <a16:creationId xmlns:a16="http://schemas.microsoft.com/office/drawing/2014/main" id="{EDCF958A-B989-19E1-4E71-6B2624AD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35" name="AutoShape 21">
                <a:extLst>
                  <a:ext uri="{FF2B5EF4-FFF2-40B4-BE49-F238E27FC236}">
                    <a16:creationId xmlns:a16="http://schemas.microsoft.com/office/drawing/2014/main" id="{9D9D15DC-607D-4E3A-2AB4-785693BAA1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7" name="Group 61">
              <a:extLst>
                <a:ext uri="{FF2B5EF4-FFF2-40B4-BE49-F238E27FC236}">
                  <a16:creationId xmlns:a16="http://schemas.microsoft.com/office/drawing/2014/main" id="{24D2B374-4421-B128-7EC8-8C612B22D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31" name="AutoShape 26">
                <a:extLst>
                  <a:ext uri="{FF2B5EF4-FFF2-40B4-BE49-F238E27FC236}">
                    <a16:creationId xmlns:a16="http://schemas.microsoft.com/office/drawing/2014/main" id="{48D0474D-6363-081C-F8E6-8B74D0838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" name="AutoShape 27">
                <a:extLst>
                  <a:ext uri="{FF2B5EF4-FFF2-40B4-BE49-F238E27FC236}">
                    <a16:creationId xmlns:a16="http://schemas.microsoft.com/office/drawing/2014/main" id="{F16BE45D-64F1-6C29-3CF0-10AA2F4BE2A3}"/>
                  </a:ext>
                </a:extLst>
              </p:cNvPr>
              <p:cNvCxnSpPr>
                <a:cxnSpLocks noChangeShapeType="1"/>
                <a:stCxn id="5" idx="3"/>
                <a:endCxn id="22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18" name="Group 60">
              <a:extLst>
                <a:ext uri="{FF2B5EF4-FFF2-40B4-BE49-F238E27FC236}">
                  <a16:creationId xmlns:a16="http://schemas.microsoft.com/office/drawing/2014/main" id="{02BE026B-72BE-6226-E3E3-A0A14EFD9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28" name="AutoShape 29">
                <a:extLst>
                  <a:ext uri="{FF2B5EF4-FFF2-40B4-BE49-F238E27FC236}">
                    <a16:creationId xmlns:a16="http://schemas.microsoft.com/office/drawing/2014/main" id="{607EDC76-7AD2-8A03-6D17-3A0DF87B63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1041B397-8AD3-AF01-F23A-A9737B5C9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30" name="AutoShape 21">
                <a:extLst>
                  <a:ext uri="{FF2B5EF4-FFF2-40B4-BE49-F238E27FC236}">
                    <a16:creationId xmlns:a16="http://schemas.microsoft.com/office/drawing/2014/main" id="{E530E047-8E42-CA14-54E6-8921A30BEE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9" name="Group 64">
              <a:extLst>
                <a:ext uri="{FF2B5EF4-FFF2-40B4-BE49-F238E27FC236}">
                  <a16:creationId xmlns:a16="http://schemas.microsoft.com/office/drawing/2014/main" id="{1612DE69-BD79-7908-8681-FCA4D7274E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26" name="AutoShape 33">
                <a:extLst>
                  <a:ext uri="{FF2B5EF4-FFF2-40B4-BE49-F238E27FC236}">
                    <a16:creationId xmlns:a16="http://schemas.microsoft.com/office/drawing/2014/main" id="{3AE76F1F-831E-4C83-CC3A-406D22F815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7" name="Rectangle 7">
                <a:extLst>
                  <a:ext uri="{FF2B5EF4-FFF2-40B4-BE49-F238E27FC236}">
                    <a16:creationId xmlns:a16="http://schemas.microsoft.com/office/drawing/2014/main" id="{6B99B113-C948-EE69-DE06-C9AF33D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20" name="Group 65">
              <a:extLst>
                <a:ext uri="{FF2B5EF4-FFF2-40B4-BE49-F238E27FC236}">
                  <a16:creationId xmlns:a16="http://schemas.microsoft.com/office/drawing/2014/main" id="{6D6F3E65-D83A-B04A-3A5A-33CEC46DCE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24" name="AutoShape 37">
                <a:extLst>
                  <a:ext uri="{FF2B5EF4-FFF2-40B4-BE49-F238E27FC236}">
                    <a16:creationId xmlns:a16="http://schemas.microsoft.com/office/drawing/2014/main" id="{76C7C9E7-188A-0A52-0340-D230AF8759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F57FA44C-C53E-47A8-5230-183B490E3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B1B7B126-08E8-EF8D-D673-9212D55C1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1">
              <a:extLst>
                <a:ext uri="{FF2B5EF4-FFF2-40B4-BE49-F238E27FC236}">
                  <a16:creationId xmlns:a16="http://schemas.microsoft.com/office/drawing/2014/main" id="{A70A0FCA-352F-0B36-8DF9-EA1DB73AE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9658D71E-B90B-01B4-E3A4-69EDF2B13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9901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Depth-Limited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of true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expectimax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value (which might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986CF-A5C2-B052-6E8E-E6B82937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Probabilities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66F49-9A25-A008-358D-772B736AC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9252"/>
            <a:ext cx="10718409" cy="4767711"/>
          </a:xfrm>
        </p:spPr>
        <p:txBody>
          <a:bodyPr/>
          <a:lstStyle/>
          <a:p>
            <a:r>
              <a:rPr lang="en-US" sz="2400" dirty="0"/>
              <a:t>In </a:t>
            </a:r>
            <a:r>
              <a:rPr lang="en-US" sz="2400" dirty="0" err="1"/>
              <a:t>expectimax</a:t>
            </a:r>
            <a:r>
              <a:rPr lang="en-US" sz="2400" dirty="0"/>
              <a:t> search, we have a </a:t>
            </a:r>
            <a:r>
              <a:rPr lang="en-US" sz="2400" b="1" dirty="0"/>
              <a:t>probabilistic model</a:t>
            </a:r>
            <a:r>
              <a:rPr lang="en-US" sz="2400" dirty="0"/>
              <a:t> of how the opponent (or environment) will behave.</a:t>
            </a:r>
          </a:p>
          <a:p>
            <a:pPr lvl="1"/>
            <a:r>
              <a:rPr lang="en-US" sz="2000" dirty="0"/>
              <a:t>Model could be a simple uniform distribution (roll a die)</a:t>
            </a:r>
          </a:p>
          <a:p>
            <a:pPr lvl="1"/>
            <a:r>
              <a:rPr lang="en-US" sz="2000" dirty="0"/>
              <a:t>Model could be sophisticated and require a great deal of computation</a:t>
            </a:r>
          </a:p>
          <a:p>
            <a:pPr lvl="1"/>
            <a:r>
              <a:rPr lang="en-US" sz="2000" dirty="0"/>
              <a:t>We have a chance node for any outcome out of our control: opponent or environment</a:t>
            </a:r>
          </a:p>
          <a:p>
            <a:endParaRPr lang="en-US" sz="2400" dirty="0"/>
          </a:p>
          <a:p>
            <a:r>
              <a:rPr lang="en-US" sz="2400" dirty="0"/>
              <a:t>For now, assume each chance node magically comes along with probabilities that specify the distribution over its outcomes</a:t>
            </a:r>
          </a:p>
          <a:p>
            <a:endParaRPr lang="en-US" sz="2400" dirty="0"/>
          </a:p>
          <a:p>
            <a:r>
              <a:rPr lang="en-US" sz="2400" dirty="0"/>
              <a:t>You’ll get more ideas about how to produce such probabilistic models later in the semester when we talk about “learning from data”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you know that your opponent is running a depth-2 minimax,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712389" y="3071017"/>
            <a:ext cx="62484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Expectimax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kern="0" noProof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en-US" sz="2000" kern="0" noProof="0" dirty="0">
                <a:latin typeface="Arial" panose="020B0604020202020204" pitchFamily="34" charset="0"/>
                <a:cs typeface="Arial" panose="020B0604020202020204" pitchFamily="34" charset="0"/>
              </a:rPr>
              <a:t>To figure out EACH chance node’s probabilities, you have to run a simulation of your opponent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kind of thing gets very slow very quickly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kern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inimax</a:t>
            </a:r>
            <a:r>
              <a:rPr lang="en-US" sz="2000" kern="0" noProof="0" dirty="0">
                <a:latin typeface="Arial" panose="020B0604020202020204" pitchFamily="34" charset="0"/>
                <a:cs typeface="Arial" panose="020B0604020202020204" pitchFamily="34" charset="0"/>
              </a:rPr>
              <a:t> search, on the other hand,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has the nice property that it all collapses into one game tree</a:t>
            </a:r>
            <a:endParaRPr lang="en-US" sz="2000" kern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73667"/>
              </p:ext>
            </p:extLst>
          </p:nvPr>
        </p:nvGraphicFramePr>
        <p:xfrm>
          <a:off x="5205046" y="1905000"/>
          <a:ext cx="6301154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0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Minimax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Pacman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Score: 483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Score: 493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Expectimax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Pacman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Score: -303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Score: 503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355623" y="5100290"/>
            <a:ext cx="3223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989427" y="5846544"/>
            <a:ext cx="7289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Pacman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used depth 4 search with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 that avoids trouble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Ghost used depth 2 search with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 that seeks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Pacman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A539-B32E-85C4-77C6-1B52B0EC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Turn-Based Two-Player Zero-Sum Games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4B712BA-9FA2-9144-6DFD-BD530BB4F7E9}"/>
              </a:ext>
            </a:extLst>
          </p:cNvPr>
          <p:cNvSpPr txBox="1">
            <a:spLocks/>
          </p:cNvSpPr>
          <p:nvPr/>
        </p:nvSpPr>
        <p:spPr>
          <a:xfrm>
            <a:off x="1084379" y="2529546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E170A89-EA7E-791A-4D3C-B850AA608059}"/>
              </a:ext>
            </a:extLst>
          </p:cNvPr>
          <p:cNvSpPr txBox="1">
            <a:spLocks/>
          </p:cNvSpPr>
          <p:nvPr/>
        </p:nvSpPr>
        <p:spPr>
          <a:xfrm>
            <a:off x="1099458" y="3612208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EC6EE8-D7B9-A730-B395-AFD8E5D6B66B}"/>
              </a:ext>
            </a:extLst>
          </p:cNvPr>
          <p:cNvGrpSpPr/>
          <p:nvPr/>
        </p:nvGrpSpPr>
        <p:grpSpPr>
          <a:xfrm>
            <a:off x="2623619" y="2567538"/>
            <a:ext cx="5458413" cy="3143584"/>
            <a:chOff x="3123025" y="2567538"/>
            <a:chExt cx="5458413" cy="314358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39A729-9F8B-D7F7-684C-955C6650B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1717" y="4117248"/>
              <a:ext cx="492369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5B4065-9D41-C837-0007-C5F16852D3D5}"/>
                </a:ext>
              </a:extLst>
            </p:cNvPr>
            <p:cNvCxnSpPr>
              <a:cxnSpLocks/>
            </p:cNvCxnSpPr>
            <p:nvPr/>
          </p:nvCxnSpPr>
          <p:spPr>
            <a:xfrm>
              <a:off x="4024086" y="4117248"/>
              <a:ext cx="426136" cy="79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59CC36C-CF80-5A13-9D94-B443BB1AE3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727" y="4108645"/>
              <a:ext cx="458368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DD4FCB-EE9C-9228-51CD-EC991D31E677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95" y="4108645"/>
              <a:ext cx="460137" cy="8038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2C05FD2-0B9A-E30F-806B-623CF9B03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5737" y="4108644"/>
              <a:ext cx="496473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A41814-4F2A-1D03-D5EE-4A64323E43C3}"/>
                </a:ext>
              </a:extLst>
            </p:cNvPr>
            <p:cNvCxnSpPr>
              <a:cxnSpLocks/>
            </p:cNvCxnSpPr>
            <p:nvPr/>
          </p:nvCxnSpPr>
          <p:spPr>
            <a:xfrm>
              <a:off x="7702210" y="4108644"/>
              <a:ext cx="422031" cy="80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B98FFD91-0F9B-A24D-55A3-6C3CC035907A}"/>
                </a:ext>
              </a:extLst>
            </p:cNvPr>
            <p:cNvSpPr/>
            <p:nvPr/>
          </p:nvSpPr>
          <p:spPr>
            <a:xfrm>
              <a:off x="5552774" y="2567538"/>
              <a:ext cx="522192" cy="45016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0E05841-E74D-2E41-2BCA-FF11B419DE08}"/>
                </a:ext>
              </a:extLst>
            </p:cNvPr>
            <p:cNvSpPr/>
            <p:nvPr/>
          </p:nvSpPr>
          <p:spPr>
            <a:xfrm rot="10800000">
              <a:off x="3761221" y="3658478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A34331C-FF53-AB55-C7AB-ADE7A5542D70}"/>
                </a:ext>
              </a:extLst>
            </p:cNvPr>
            <p:cNvSpPr/>
            <p:nvPr/>
          </p:nvSpPr>
          <p:spPr>
            <a:xfrm rot="10800000">
              <a:off x="5555008" y="3644173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0881A83-44E6-FAEE-A75E-227E92B1A0D2}"/>
                </a:ext>
              </a:extLst>
            </p:cNvPr>
            <p:cNvSpPr/>
            <p:nvPr/>
          </p:nvSpPr>
          <p:spPr>
            <a:xfrm rot="10800000">
              <a:off x="7441114" y="3659739"/>
              <a:ext cx="522192" cy="45016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A850B8-B815-6E85-FFA9-07F1896CAFCC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flipH="1">
              <a:off x="4022317" y="3021915"/>
              <a:ext cx="1804779" cy="636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C3F538-18DE-9C2A-AD4F-9EC9E3686D62}"/>
                </a:ext>
              </a:extLst>
            </p:cNvPr>
            <p:cNvCxnSpPr>
              <a:cxnSpLocks/>
              <a:stCxn id="26" idx="3"/>
              <a:endCxn id="28" idx="3"/>
            </p:cNvCxnSpPr>
            <p:nvPr/>
          </p:nvCxnSpPr>
          <p:spPr>
            <a:xfrm>
              <a:off x="5813870" y="3017704"/>
              <a:ext cx="2234" cy="6264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109AB9-912D-4359-616B-A9652AD85C07}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>
              <a:off x="5827096" y="3021915"/>
              <a:ext cx="1875114" cy="637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16D729-D67E-5F3F-405B-7B69CC2C0968}"/>
                </a:ext>
              </a:extLst>
            </p:cNvPr>
            <p:cNvSpPr/>
            <p:nvPr/>
          </p:nvSpPr>
          <p:spPr>
            <a:xfrm>
              <a:off x="3166897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71CE114-641F-4208-9DB9-75694AA3225D}"/>
                </a:ext>
              </a:extLst>
            </p:cNvPr>
            <p:cNvSpPr/>
            <p:nvPr/>
          </p:nvSpPr>
          <p:spPr>
            <a:xfrm>
              <a:off x="4176844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CFCB77D-EDFB-BDC2-38B7-CD601D9F9F64}"/>
                </a:ext>
              </a:extLst>
            </p:cNvPr>
            <p:cNvSpPr/>
            <p:nvPr/>
          </p:nvSpPr>
          <p:spPr>
            <a:xfrm>
              <a:off x="5023020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B97A1D-10BC-89C9-FBA9-9F1B98303255}"/>
                </a:ext>
              </a:extLst>
            </p:cNvPr>
            <p:cNvSpPr/>
            <p:nvPr/>
          </p:nvSpPr>
          <p:spPr>
            <a:xfrm>
              <a:off x="606610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6CE2B5D-0772-1DE4-DA05-42E2858F9061}"/>
                </a:ext>
              </a:extLst>
            </p:cNvPr>
            <p:cNvSpPr/>
            <p:nvPr/>
          </p:nvSpPr>
          <p:spPr>
            <a:xfrm>
              <a:off x="6942552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2E158D-5558-5666-6DB6-3CDE741BC3FC}"/>
                </a:ext>
              </a:extLst>
            </p:cNvPr>
            <p:cNvSpPr/>
            <p:nvPr/>
          </p:nvSpPr>
          <p:spPr>
            <a:xfrm>
              <a:off x="7886033" y="4921097"/>
              <a:ext cx="546755" cy="369927"/>
            </a:xfrm>
            <a:prstGeom prst="rect">
              <a:avLst/>
            </a:prstGeom>
            <a:solidFill>
              <a:srgbClr val="BD92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40A6A73D-A77E-6645-5B78-256970C46CD1}"/>
                </a:ext>
              </a:extLst>
            </p:cNvPr>
            <p:cNvSpPr txBox="1">
              <a:spLocks/>
            </p:cNvSpPr>
            <p:nvPr/>
          </p:nvSpPr>
          <p:spPr>
            <a:xfrm>
              <a:off x="3123025" y="4898284"/>
              <a:ext cx="817384" cy="8128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-50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E86F41B9-4158-E148-428D-9C62573F9A72}"/>
                </a:ext>
              </a:extLst>
            </p:cNvPr>
            <p:cNvSpPr txBox="1">
              <a:spLocks/>
            </p:cNvSpPr>
            <p:nvPr/>
          </p:nvSpPr>
          <p:spPr>
            <a:xfrm>
              <a:off x="4195246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50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526814BA-1093-1B6D-8FE9-2860393BB81C}"/>
                </a:ext>
              </a:extLst>
            </p:cNvPr>
            <p:cNvSpPr txBox="1">
              <a:spLocks/>
            </p:cNvSpPr>
            <p:nvPr/>
          </p:nvSpPr>
          <p:spPr>
            <a:xfrm>
              <a:off x="5104071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5DA25D0-A45C-9399-BD5D-3A5267BF852B}"/>
                </a:ext>
              </a:extLst>
            </p:cNvPr>
            <p:cNvSpPr txBox="1">
              <a:spLocks/>
            </p:cNvSpPr>
            <p:nvPr/>
          </p:nvSpPr>
          <p:spPr>
            <a:xfrm>
              <a:off x="615518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50C842F7-036E-8F29-5434-CCEEF0071132}"/>
                </a:ext>
              </a:extLst>
            </p:cNvPr>
            <p:cNvSpPr txBox="1">
              <a:spLocks/>
            </p:cNvSpPr>
            <p:nvPr/>
          </p:nvSpPr>
          <p:spPr>
            <a:xfrm>
              <a:off x="6951470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15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2B33E6F3-8753-5EB8-58CF-D704EFFAB0CC}"/>
                </a:ext>
              </a:extLst>
            </p:cNvPr>
            <p:cNvSpPr txBox="1">
              <a:spLocks/>
            </p:cNvSpPr>
            <p:nvPr/>
          </p:nvSpPr>
          <p:spPr>
            <a:xfrm>
              <a:off x="7920259" y="4898284"/>
              <a:ext cx="661179" cy="637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-5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C55255F-6983-5FBC-B958-82007A63E4A2}"/>
              </a:ext>
            </a:extLst>
          </p:cNvPr>
          <p:cNvSpPr txBox="1">
            <a:spLocks/>
          </p:cNvSpPr>
          <p:nvPr/>
        </p:nvSpPr>
        <p:spPr>
          <a:xfrm>
            <a:off x="8635078" y="4883840"/>
            <a:ext cx="2980100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Terminal state values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DE30FEC-77B0-9276-978A-20DC82F6BA4B}"/>
              </a:ext>
            </a:extLst>
          </p:cNvPr>
          <p:cNvSpPr txBox="1">
            <a:spLocks/>
          </p:cNvSpPr>
          <p:nvPr/>
        </p:nvSpPr>
        <p:spPr>
          <a:xfrm>
            <a:off x="3198951" y="3593437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-50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A4503BA-8647-8846-D967-F9951BB4D75E}"/>
              </a:ext>
            </a:extLst>
          </p:cNvPr>
          <p:cNvSpPr txBox="1">
            <a:spLocks/>
          </p:cNvSpPr>
          <p:nvPr/>
        </p:nvSpPr>
        <p:spPr>
          <a:xfrm>
            <a:off x="5140219" y="3593437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DD1723E-7EDE-57DE-C295-E6E169178635}"/>
              </a:ext>
            </a:extLst>
          </p:cNvPr>
          <p:cNvSpPr txBox="1">
            <a:spLocks/>
          </p:cNvSpPr>
          <p:nvPr/>
        </p:nvSpPr>
        <p:spPr>
          <a:xfrm>
            <a:off x="6978146" y="3593437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34A7AED-D63F-FFDC-2D7A-4728B8340D70}"/>
              </a:ext>
            </a:extLst>
          </p:cNvPr>
          <p:cNvSpPr txBox="1">
            <a:spLocks/>
          </p:cNvSpPr>
          <p:nvPr/>
        </p:nvSpPr>
        <p:spPr>
          <a:xfrm>
            <a:off x="5128670" y="2595675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088CAD-4520-799D-0816-B89C7568B7D1}"/>
              </a:ext>
            </a:extLst>
          </p:cNvPr>
          <p:cNvGrpSpPr/>
          <p:nvPr/>
        </p:nvGrpSpPr>
        <p:grpSpPr>
          <a:xfrm>
            <a:off x="5655783" y="1528350"/>
            <a:ext cx="6093643" cy="1900650"/>
            <a:chOff x="5655783" y="1528350"/>
            <a:chExt cx="6093643" cy="1900650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DD6D692-9370-9E1D-ABCE-4D077C9D1A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5783" y="2009483"/>
              <a:ext cx="2949234" cy="72796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74A1DDC-C7C7-BFC7-3D8E-0F0918845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7113" y="2018086"/>
              <a:ext cx="1237904" cy="14109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A8E1C300-80A2-BFCE-B7D6-C732B7998E11}"/>
                </a:ext>
              </a:extLst>
            </p:cNvPr>
            <p:cNvSpPr txBox="1">
              <a:spLocks/>
            </p:cNvSpPr>
            <p:nvPr/>
          </p:nvSpPr>
          <p:spPr>
            <a:xfrm>
              <a:off x="8769326" y="1528350"/>
              <a:ext cx="2980100" cy="10065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/>
                <a:t>Minimax values </a:t>
              </a:r>
              <a:r>
                <a:rPr lang="en-US" dirty="0"/>
                <a:t>for non-terminal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5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EA30-C561-C4AF-5721-89A5DA08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Random Ghost – </a:t>
            </a:r>
            <a:r>
              <a:rPr lang="en-US" sz="3200" dirty="0" err="1"/>
              <a:t>Expectimax</a:t>
            </a:r>
            <a:r>
              <a:rPr lang="en-US" sz="3200" dirty="0"/>
              <a:t> Pacman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31B7E-946B-01E2-B319-2094CFA48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orld Assumptions -- Random Ghost Expectimax Pacman.mp4">
            <a:hlinkClick r:id="" action="ppaction://media"/>
            <a:extLst>
              <a:ext uri="{FF2B5EF4-FFF2-40B4-BE49-F238E27FC236}">
                <a16:creationId xmlns:a16="http://schemas.microsoft.com/office/drawing/2014/main" id="{49D4D9A9-8A6B-020C-B9C1-031BE9DD5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8569"/>
          <a:stretch/>
        </p:blipFill>
        <p:spPr>
          <a:xfrm>
            <a:off x="1950721" y="1143001"/>
            <a:ext cx="758014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AD29-39CB-AD2B-C6D7-E57F7402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Adversarial Ghost – Minimax Pacman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BB52-2D8D-3CE8-618A-1BB76EC3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orld Assumptions -- Adversarial Ghost Minimax Pacman.mp4">
            <a:hlinkClick r:id="" action="ppaction://media"/>
            <a:extLst>
              <a:ext uri="{FF2B5EF4-FFF2-40B4-BE49-F238E27FC236}">
                <a16:creationId xmlns:a16="http://schemas.microsoft.com/office/drawing/2014/main" id="{6013A75A-0658-0C85-8C0B-EFE45C85A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8475"/>
          <a:stretch/>
        </p:blipFill>
        <p:spPr>
          <a:xfrm>
            <a:off x="1943100" y="1143000"/>
            <a:ext cx="7601829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FDD8-34D7-1F8E-1D80-F771DD74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Adversarial Ghost – </a:t>
            </a:r>
            <a:r>
              <a:rPr lang="en-US" sz="3200" dirty="0" err="1"/>
              <a:t>Expectimax</a:t>
            </a:r>
            <a:r>
              <a:rPr lang="en-US" sz="3200" dirty="0"/>
              <a:t> Pacman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970AD-5889-6F95-61DB-8381DE093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orld Assumptions -- Adversarial Ghost Expectimax Pacman.mp4">
            <a:hlinkClick r:id="" action="ppaction://media"/>
            <a:extLst>
              <a:ext uri="{FF2B5EF4-FFF2-40B4-BE49-F238E27FC236}">
                <a16:creationId xmlns:a16="http://schemas.microsoft.com/office/drawing/2014/main" id="{C535425E-5211-80DC-98CD-4E6204CD8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8561"/>
          <a:stretch/>
        </p:blipFill>
        <p:spPr>
          <a:xfrm>
            <a:off x="1943100" y="1143000"/>
            <a:ext cx="759479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6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F8A5-FA60-441B-1B63-7028B9D4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Random Ghost – Minimax Pacman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C1A1D-D444-797B-4524-18B3A76D8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orld Assumptions -- Random Ghost Minimax Pacman.mp4">
            <a:hlinkClick r:id="" action="ppaction://media"/>
            <a:extLst>
              <a:ext uri="{FF2B5EF4-FFF2-40B4-BE49-F238E27FC236}">
                <a16:creationId xmlns:a16="http://schemas.microsoft.com/office/drawing/2014/main" id="{405A91D5-567E-1124-B7BC-CEB2F8262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9440"/>
          <a:stretch/>
        </p:blipFill>
        <p:spPr>
          <a:xfrm>
            <a:off x="1905000" y="1143000"/>
            <a:ext cx="7590692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B764-759F-E9CC-83E7-37202E93B4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Monte-Carlo Tree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F8802-ACB0-C19E-4AA0-DCCDD625E4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F910-FAD8-498E-6EAF-0ADCB575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of </a:t>
            </a:r>
            <a:r>
              <a:rPr lang="en-US" altLang="zh-TW" dirty="0"/>
              <a:t>the </a:t>
            </a:r>
            <a:r>
              <a:rPr lang="en-US" dirty="0"/>
              <a:t>Search Methods We Introduced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AE2C14-3E68-EFC8-253B-8623BC0240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branching factor (i.e., number of possible actions) is large, the search cannot go deep </a:t>
                </a:r>
              </a:p>
              <a:p>
                <a:pPr lvl="1"/>
                <a:r>
                  <a:rPr lang="en-US" dirty="0"/>
                  <a:t>In Go, the branching factor could be &gt; 300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search would be limited to 4 or 5 layers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Sometimes it’s difficult to define a good evaluation function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AE2C14-3E68-EFC8-253B-8623BC0240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7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2331-CAEB-B730-D9E8-4E041626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BECA3-C7E1-21B1-7ADA-168C598D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Selective search</a:t>
            </a:r>
          </a:p>
          <a:p>
            <a:pPr lvl="1"/>
            <a:r>
              <a:rPr lang="en-US" dirty="0"/>
              <a:t>Do </a:t>
            </a:r>
            <a:r>
              <a:rPr lang="en-US" b="1" dirty="0"/>
              <a:t>not</a:t>
            </a:r>
            <a:r>
              <a:rPr lang="en-US" dirty="0"/>
              <a:t> try to explore all possible actions</a:t>
            </a:r>
          </a:p>
          <a:p>
            <a:pPr lvl="1"/>
            <a:r>
              <a:rPr lang="en-US" dirty="0"/>
              <a:t>Only explore parts of the tree that has more potential to improve for the root</a:t>
            </a:r>
          </a:p>
          <a:p>
            <a:pPr lvl="1"/>
            <a:endParaRPr lang="en-US" dirty="0"/>
          </a:p>
          <a:p>
            <a:r>
              <a:rPr lang="en-US" dirty="0"/>
              <a:t>Evaluation by rollouts</a:t>
            </a:r>
          </a:p>
          <a:p>
            <a:pPr lvl="1"/>
            <a:r>
              <a:rPr lang="en-US" dirty="0"/>
              <a:t>Play multiple games </a:t>
            </a:r>
            <a:r>
              <a:rPr lang="en-US" b="1" dirty="0"/>
              <a:t>to termination </a:t>
            </a:r>
            <a:r>
              <a:rPr lang="en-US" dirty="0"/>
              <a:t>from a state (using some rollout policy), and evaluate through win rate</a:t>
            </a:r>
          </a:p>
        </p:txBody>
      </p:sp>
    </p:spTree>
    <p:extLst>
      <p:ext uri="{BB962C8B-B14F-4D97-AF65-F5344CB8AC3E}">
        <p14:creationId xmlns:p14="http://schemas.microsoft.com/office/powerpoint/2010/main" val="1567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04E56-E27B-C901-D828-5962C6C4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40E86-209A-361C-C894-F2DBAC6E2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87C91-D81C-9946-DD55-CAD6D577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6" y="2830092"/>
            <a:ext cx="10944305" cy="13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0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28CA-785D-3383-E473-7D9F80EF1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2F4F-4CB3-2234-2A3A-ED6C8652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3"/>
            <a:ext cx="5794717" cy="2944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Selection</a:t>
            </a:r>
          </a:p>
          <a:p>
            <a:r>
              <a:rPr lang="en-US" dirty="0"/>
              <a:t>Starting from the root node, execute </a:t>
            </a:r>
            <a:r>
              <a:rPr lang="en-US" b="1" dirty="0"/>
              <a:t>tree policy</a:t>
            </a:r>
            <a:r>
              <a:rPr lang="en-US" dirty="0"/>
              <a:t> until reaching a leaf node</a:t>
            </a:r>
          </a:p>
          <a:p>
            <a:r>
              <a:rPr lang="en-US" dirty="0"/>
              <a:t>One effective tree policy is given by UCB1, which chooses an action based 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CEB7E57-36F5-6A10-896D-FE9F19F4CE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9869" y="4220308"/>
                <a:ext cx="4546211" cy="10339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parent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700" dirty="0"/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CEB7E57-36F5-6A10-896D-FE9F19F4C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869" y="4220308"/>
                <a:ext cx="4546211" cy="10339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8F7F1981-D8BA-BFF4-682A-6F19B1993131}"/>
              </a:ext>
            </a:extLst>
          </p:cNvPr>
          <p:cNvSpPr/>
          <p:nvPr/>
        </p:nvSpPr>
        <p:spPr>
          <a:xfrm>
            <a:off x="9704070" y="760785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37/100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B1506-1761-AE6B-F9F7-6959C8C5525F}"/>
              </a:ext>
            </a:extLst>
          </p:cNvPr>
          <p:cNvSpPr/>
          <p:nvPr/>
        </p:nvSpPr>
        <p:spPr>
          <a:xfrm>
            <a:off x="875919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60/79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71F003-15F1-EA7C-0A1D-A7058F9ED260}"/>
              </a:ext>
            </a:extLst>
          </p:cNvPr>
          <p:cNvSpPr/>
          <p:nvPr/>
        </p:nvSpPr>
        <p:spPr>
          <a:xfrm>
            <a:off x="970407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0F1871-E0A4-A4C9-E0D1-79DBC4FAA487}"/>
              </a:ext>
            </a:extLst>
          </p:cNvPr>
          <p:cNvSpPr/>
          <p:nvPr/>
        </p:nvSpPr>
        <p:spPr>
          <a:xfrm>
            <a:off x="1064895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2/11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AD5E2-AA2A-EE96-8278-EF1F9794B9A3}"/>
              </a:ext>
            </a:extLst>
          </p:cNvPr>
          <p:cNvSpPr/>
          <p:nvPr/>
        </p:nvSpPr>
        <p:spPr>
          <a:xfrm>
            <a:off x="875919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16/53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6B053A-44F8-C62B-227D-2D2731B3B619}"/>
              </a:ext>
            </a:extLst>
          </p:cNvPr>
          <p:cNvSpPr/>
          <p:nvPr/>
        </p:nvSpPr>
        <p:spPr>
          <a:xfrm>
            <a:off x="970407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6/6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89A6D5-88B0-003F-1A22-3CF022010717}"/>
              </a:ext>
            </a:extLst>
          </p:cNvPr>
          <p:cNvSpPr/>
          <p:nvPr/>
        </p:nvSpPr>
        <p:spPr>
          <a:xfrm>
            <a:off x="1064895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E42367-482A-0B36-F42E-0A3640B6A2CE}"/>
              </a:ext>
            </a:extLst>
          </p:cNvPr>
          <p:cNvSpPr/>
          <p:nvPr/>
        </p:nvSpPr>
        <p:spPr>
          <a:xfrm>
            <a:off x="8759189" y="379723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10/18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FA147E-17F5-63DB-B4B0-1317544D6F1A}"/>
              </a:ext>
            </a:extLst>
          </p:cNvPr>
          <p:cNvSpPr/>
          <p:nvPr/>
        </p:nvSpPr>
        <p:spPr>
          <a:xfrm>
            <a:off x="970406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B97AFF-6B2C-9CC1-6B2E-4BA6CF490021}"/>
              </a:ext>
            </a:extLst>
          </p:cNvPr>
          <p:cNvSpPr/>
          <p:nvPr/>
        </p:nvSpPr>
        <p:spPr>
          <a:xfrm>
            <a:off x="10665071" y="377365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707759-6948-9020-A2FD-E66602A42441}"/>
              </a:ext>
            </a:extLst>
          </p:cNvPr>
          <p:cNvSpPr/>
          <p:nvPr/>
        </p:nvSpPr>
        <p:spPr>
          <a:xfrm>
            <a:off x="7814310" y="2725572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3/26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083016-EFCF-795A-03BD-3B320328453A}"/>
              </a:ext>
            </a:extLst>
          </p:cNvPr>
          <p:cNvSpPr/>
          <p:nvPr/>
        </p:nvSpPr>
        <p:spPr>
          <a:xfrm>
            <a:off x="781430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27/35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DCFCE7-3F71-3E48-2EF7-ADE1C42DC013}"/>
              </a:ext>
            </a:extLst>
          </p:cNvPr>
          <p:cNvCxnSpPr>
            <a:cxnSpLocks/>
            <a:stCxn id="7" idx="3"/>
            <a:endCxn id="8" idx="7"/>
          </p:cNvCxnSpPr>
          <p:nvPr/>
        </p:nvCxnSpPr>
        <p:spPr>
          <a:xfrm flipH="1">
            <a:off x="9245496" y="1247091"/>
            <a:ext cx="542011" cy="579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F0D9CA-5E18-EDCC-2CF3-7F1C6D390F3D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9988942" y="1330528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5A789E-3655-EB99-0B0E-C4991E2F8A09}"/>
              </a:ext>
            </a:extLst>
          </p:cNvPr>
          <p:cNvCxnSpPr>
            <a:cxnSpLocks/>
            <a:stCxn id="7" idx="5"/>
            <a:endCxn id="10" idx="1"/>
          </p:cNvCxnSpPr>
          <p:nvPr/>
        </p:nvCxnSpPr>
        <p:spPr>
          <a:xfrm>
            <a:off x="1019037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0CC3C3-5A01-31C7-CFC8-109AC4C19E14}"/>
              </a:ext>
            </a:extLst>
          </p:cNvPr>
          <p:cNvCxnSpPr>
            <a:cxnSpLocks/>
            <a:stCxn id="8" idx="3"/>
            <a:endCxn id="17" idx="7"/>
          </p:cNvCxnSpPr>
          <p:nvPr/>
        </p:nvCxnSpPr>
        <p:spPr>
          <a:xfrm flipH="1">
            <a:off x="8300616" y="2229485"/>
            <a:ext cx="542011" cy="57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2EBBD-4D7B-C757-7278-1A4725B6BBA9}"/>
              </a:ext>
            </a:extLst>
          </p:cNvPr>
          <p:cNvCxnSpPr>
            <a:cxnSpLocks/>
            <a:stCxn id="8" idx="4"/>
            <a:endCxn id="11" idx="0"/>
          </p:cNvCxnSpPr>
          <p:nvPr/>
        </p:nvCxnSpPr>
        <p:spPr>
          <a:xfrm>
            <a:off x="9044062" y="2312922"/>
            <a:ext cx="0" cy="4126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C1D5BC-1B1D-B46C-8EBA-2D80883A066E}"/>
              </a:ext>
            </a:extLst>
          </p:cNvPr>
          <p:cNvCxnSpPr>
            <a:cxnSpLocks/>
            <a:stCxn id="11" idx="4"/>
            <a:endCxn id="14" idx="0"/>
          </p:cNvCxnSpPr>
          <p:nvPr/>
        </p:nvCxnSpPr>
        <p:spPr>
          <a:xfrm flipH="1">
            <a:off x="9044061" y="3295316"/>
            <a:ext cx="1" cy="50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4A56AFF-5FA2-618E-7317-5F23072C93B4}"/>
              </a:ext>
            </a:extLst>
          </p:cNvPr>
          <p:cNvCxnSpPr>
            <a:cxnSpLocks/>
            <a:stCxn id="11" idx="3"/>
            <a:endCxn id="18" idx="7"/>
          </p:cNvCxnSpPr>
          <p:nvPr/>
        </p:nvCxnSpPr>
        <p:spPr>
          <a:xfrm flipH="1">
            <a:off x="8300615" y="3211879"/>
            <a:ext cx="542012" cy="645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A1534F-B995-0461-9312-FB08DD5998FA}"/>
              </a:ext>
            </a:extLst>
          </p:cNvPr>
          <p:cNvCxnSpPr>
            <a:cxnSpLocks/>
            <a:stCxn id="9" idx="5"/>
            <a:endCxn id="13" idx="1"/>
          </p:cNvCxnSpPr>
          <p:nvPr/>
        </p:nvCxnSpPr>
        <p:spPr>
          <a:xfrm>
            <a:off x="10190376" y="2229485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E506D88-FCAC-2961-35D9-4F8A9D402C03}"/>
              </a:ext>
            </a:extLst>
          </p:cNvPr>
          <p:cNvCxnSpPr>
            <a:cxnSpLocks/>
            <a:stCxn id="9" idx="4"/>
            <a:endCxn id="12" idx="0"/>
          </p:cNvCxnSpPr>
          <p:nvPr/>
        </p:nvCxnSpPr>
        <p:spPr>
          <a:xfrm>
            <a:off x="998894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A5E15A3-B6C5-E63F-B839-13E4AF07F48D}"/>
              </a:ext>
            </a:extLst>
          </p:cNvPr>
          <p:cNvCxnSpPr>
            <a:cxnSpLocks/>
            <a:stCxn id="12" idx="5"/>
            <a:endCxn id="16" idx="1"/>
          </p:cNvCxnSpPr>
          <p:nvPr/>
        </p:nvCxnSpPr>
        <p:spPr>
          <a:xfrm>
            <a:off x="10190376" y="3211879"/>
            <a:ext cx="558132" cy="64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21E992-D060-D3E7-3EDB-B512F43FBAF1}"/>
              </a:ext>
            </a:extLst>
          </p:cNvPr>
          <p:cNvCxnSpPr>
            <a:cxnSpLocks/>
            <a:stCxn id="12" idx="4"/>
            <a:endCxn id="15" idx="0"/>
          </p:cNvCxnSpPr>
          <p:nvPr/>
        </p:nvCxnSpPr>
        <p:spPr>
          <a:xfrm flipH="1">
            <a:off x="9988941" y="3295316"/>
            <a:ext cx="1" cy="478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0E19985D-47A9-78A5-D06E-D84F7BABF8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4394" y="5599968"/>
                <a:ext cx="7951471" cy="10339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:  total #wins of all playouts that went through node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200" dirty="0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:  total #playouts that went through node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0E19985D-47A9-78A5-D06E-D84F7BABF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4" y="5599968"/>
                <a:ext cx="7951471" cy="1033976"/>
              </a:xfrm>
              <a:prstGeom prst="rect">
                <a:avLst/>
              </a:prstGeom>
              <a:blipFill>
                <a:blip r:embed="rId3"/>
                <a:stretch>
                  <a:fillRect l="-77" t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3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2421-0B2E-31EA-AAD2-E917C379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DF09E-1661-46E4-71BA-D5E8DF81C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6582508" cy="47677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Expand</a:t>
            </a:r>
          </a:p>
          <a:p>
            <a:r>
              <a:rPr lang="en-US" dirty="0"/>
              <a:t>On some iterations, grow the search tree from selected leaf nodes by adding one or more child nodes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9A793F-E9B9-7477-39BC-F0E49F9E1A04}"/>
              </a:ext>
            </a:extLst>
          </p:cNvPr>
          <p:cNvSpPr/>
          <p:nvPr/>
        </p:nvSpPr>
        <p:spPr>
          <a:xfrm>
            <a:off x="9704070" y="760785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37/100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A690AC-7018-7A03-538E-FC19BDE854E7}"/>
              </a:ext>
            </a:extLst>
          </p:cNvPr>
          <p:cNvSpPr/>
          <p:nvPr/>
        </p:nvSpPr>
        <p:spPr>
          <a:xfrm>
            <a:off x="875919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60/79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9F80E3-B37D-07F3-10E6-715B88489624}"/>
              </a:ext>
            </a:extLst>
          </p:cNvPr>
          <p:cNvSpPr/>
          <p:nvPr/>
        </p:nvSpPr>
        <p:spPr>
          <a:xfrm>
            <a:off x="970407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FF992C-9B49-B5B6-EDA7-4757537571B4}"/>
              </a:ext>
            </a:extLst>
          </p:cNvPr>
          <p:cNvSpPr/>
          <p:nvPr/>
        </p:nvSpPr>
        <p:spPr>
          <a:xfrm>
            <a:off x="1064895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2/11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ED632F-B58F-613D-0B95-38077E56A069}"/>
              </a:ext>
            </a:extLst>
          </p:cNvPr>
          <p:cNvSpPr/>
          <p:nvPr/>
        </p:nvSpPr>
        <p:spPr>
          <a:xfrm>
            <a:off x="875919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16/53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77B5F5-A2A7-96C7-DAC6-5196EBE11051}"/>
              </a:ext>
            </a:extLst>
          </p:cNvPr>
          <p:cNvSpPr/>
          <p:nvPr/>
        </p:nvSpPr>
        <p:spPr>
          <a:xfrm>
            <a:off x="970407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6/6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AC2DF7-5F38-5798-0B97-09829DB94452}"/>
              </a:ext>
            </a:extLst>
          </p:cNvPr>
          <p:cNvSpPr/>
          <p:nvPr/>
        </p:nvSpPr>
        <p:spPr>
          <a:xfrm>
            <a:off x="1064895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BE61B4-F6D8-1F03-76DD-4C2C1F37D42C}"/>
              </a:ext>
            </a:extLst>
          </p:cNvPr>
          <p:cNvSpPr/>
          <p:nvPr/>
        </p:nvSpPr>
        <p:spPr>
          <a:xfrm>
            <a:off x="8759189" y="379723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10/18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5C723B-85EF-5668-9828-B6A4CC9110FB}"/>
              </a:ext>
            </a:extLst>
          </p:cNvPr>
          <p:cNvSpPr/>
          <p:nvPr/>
        </p:nvSpPr>
        <p:spPr>
          <a:xfrm>
            <a:off x="970406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BC33E2-EC31-86B1-3A51-EB47AB53A63A}"/>
              </a:ext>
            </a:extLst>
          </p:cNvPr>
          <p:cNvSpPr/>
          <p:nvPr/>
        </p:nvSpPr>
        <p:spPr>
          <a:xfrm>
            <a:off x="10665071" y="377365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E7FB8A-6695-7726-FB58-7845D9248AA2}"/>
              </a:ext>
            </a:extLst>
          </p:cNvPr>
          <p:cNvSpPr/>
          <p:nvPr/>
        </p:nvSpPr>
        <p:spPr>
          <a:xfrm>
            <a:off x="7814310" y="2725572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3/26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789C33-3959-3744-B779-14B5A944D92F}"/>
              </a:ext>
            </a:extLst>
          </p:cNvPr>
          <p:cNvSpPr/>
          <p:nvPr/>
        </p:nvSpPr>
        <p:spPr>
          <a:xfrm>
            <a:off x="781430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27/35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B3A936-B32E-DC8B-AF3F-F10AA2A6CCCB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924549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8ACF49-1FA2-7720-EB19-71E04A086901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9988942" y="1330528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C2A5DE-4594-E5D2-6C69-C968CDD3AE15}"/>
              </a:ext>
            </a:extLst>
          </p:cNvPr>
          <p:cNvCxnSpPr>
            <a:cxnSpLocks/>
            <a:stCxn id="5" idx="5"/>
            <a:endCxn id="8" idx="1"/>
          </p:cNvCxnSpPr>
          <p:nvPr/>
        </p:nvCxnSpPr>
        <p:spPr>
          <a:xfrm>
            <a:off x="1019037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9BBEDA-176E-1B23-4B8C-C707FEC7B585}"/>
              </a:ext>
            </a:extLst>
          </p:cNvPr>
          <p:cNvCxnSpPr>
            <a:cxnSpLocks/>
            <a:stCxn id="6" idx="3"/>
            <a:endCxn id="15" idx="7"/>
          </p:cNvCxnSpPr>
          <p:nvPr/>
        </p:nvCxnSpPr>
        <p:spPr>
          <a:xfrm flipH="1">
            <a:off x="8300616" y="2229485"/>
            <a:ext cx="542011" cy="57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C37386-2DE2-75B6-E771-207B3AEA1149}"/>
              </a:ext>
            </a:extLst>
          </p:cNvPr>
          <p:cNvCxnSpPr>
            <a:cxnSpLocks/>
            <a:stCxn id="6" idx="4"/>
            <a:endCxn id="9" idx="0"/>
          </p:cNvCxnSpPr>
          <p:nvPr/>
        </p:nvCxnSpPr>
        <p:spPr>
          <a:xfrm>
            <a:off x="904406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112D8D-736E-32A0-FEA1-E5E36556EB21}"/>
              </a:ext>
            </a:extLst>
          </p:cNvPr>
          <p:cNvCxnSpPr>
            <a:cxnSpLocks/>
            <a:stCxn id="9" idx="4"/>
            <a:endCxn id="12" idx="0"/>
          </p:cNvCxnSpPr>
          <p:nvPr/>
        </p:nvCxnSpPr>
        <p:spPr>
          <a:xfrm flipH="1">
            <a:off x="9044061" y="3295316"/>
            <a:ext cx="1" cy="50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6DE16F-99AD-51A2-3378-60D8DA336717}"/>
              </a:ext>
            </a:extLst>
          </p:cNvPr>
          <p:cNvCxnSpPr>
            <a:cxnSpLocks/>
            <a:stCxn id="9" idx="3"/>
            <a:endCxn id="16" idx="7"/>
          </p:cNvCxnSpPr>
          <p:nvPr/>
        </p:nvCxnSpPr>
        <p:spPr>
          <a:xfrm flipH="1">
            <a:off x="8300615" y="3211879"/>
            <a:ext cx="542012" cy="64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4529B7-3DC7-0477-0702-FE5655B41D71}"/>
              </a:ext>
            </a:extLst>
          </p:cNvPr>
          <p:cNvCxnSpPr>
            <a:cxnSpLocks/>
            <a:stCxn id="7" idx="5"/>
            <a:endCxn id="11" idx="1"/>
          </p:cNvCxnSpPr>
          <p:nvPr/>
        </p:nvCxnSpPr>
        <p:spPr>
          <a:xfrm>
            <a:off x="10190376" y="2229485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E44714-8DD2-C3D5-F95F-55FCC97CBB9D}"/>
              </a:ext>
            </a:extLst>
          </p:cNvPr>
          <p:cNvCxnSpPr>
            <a:cxnSpLocks/>
            <a:stCxn id="7" idx="4"/>
            <a:endCxn id="10" idx="0"/>
          </p:cNvCxnSpPr>
          <p:nvPr/>
        </p:nvCxnSpPr>
        <p:spPr>
          <a:xfrm>
            <a:off x="998894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9B54A3-1B7F-26C8-5C2E-603B0C6EACFD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10190376" y="3211879"/>
            <a:ext cx="558132" cy="64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737DBA5-263D-EB54-B49B-817F1A882BCC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9988941" y="3295316"/>
            <a:ext cx="1" cy="478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878D3B6-DD73-E688-10F4-0F2CB03D0DB8}"/>
              </a:ext>
            </a:extLst>
          </p:cNvPr>
          <p:cNvSpPr/>
          <p:nvPr/>
        </p:nvSpPr>
        <p:spPr>
          <a:xfrm>
            <a:off x="7814309" y="4824533"/>
            <a:ext cx="569743" cy="5697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0/0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3480AB-0B24-22FB-504C-261E89188683}"/>
              </a:ext>
            </a:extLst>
          </p:cNvPr>
          <p:cNvCxnSpPr>
            <a:cxnSpLocks/>
            <a:stCxn id="16" idx="4"/>
            <a:endCxn id="28" idx="0"/>
          </p:cNvCxnSpPr>
          <p:nvPr/>
        </p:nvCxnSpPr>
        <p:spPr>
          <a:xfrm>
            <a:off x="8099181" y="4343399"/>
            <a:ext cx="0" cy="4811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9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AA14-694D-C5E1-5AAA-4AEEBBA3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Example: PACMAN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528409-BC88-C03E-4A00-84CBDCBEFCC2}"/>
              </a:ext>
            </a:extLst>
          </p:cNvPr>
          <p:cNvSpPr/>
          <p:nvPr/>
        </p:nvSpPr>
        <p:spPr>
          <a:xfrm>
            <a:off x="5105400" y="14478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6E4DA953-07E2-343D-361E-47708FBC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 flipH="1">
            <a:off x="5410200" y="152400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92DAD7-F692-044C-F241-89E78CA7A415}"/>
              </a:ext>
            </a:extLst>
          </p:cNvPr>
          <p:cNvSpPr/>
          <p:nvPr/>
        </p:nvSpPr>
        <p:spPr>
          <a:xfrm>
            <a:off x="612726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F89072-8FA4-AD5C-CCDB-E3852E5AED29}"/>
              </a:ext>
            </a:extLst>
          </p:cNvPr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F5FFDB-9E40-9506-2763-B230D15BAAF1}"/>
              </a:ext>
            </a:extLst>
          </p:cNvPr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4C780A-71D5-AFF9-68D9-D43DE0AD7F70}"/>
              </a:ext>
            </a:extLst>
          </p:cNvPr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D5D89-F14D-F363-6D69-33879B308F4F}"/>
              </a:ext>
            </a:extLst>
          </p:cNvPr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18D153-69E7-4822-E353-B58B6EEAA710}"/>
              </a:ext>
            </a:extLst>
          </p:cNvPr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4A15CD-05C6-4514-0CF5-73ECEA5DAD0B}"/>
              </a:ext>
            </a:extLst>
          </p:cNvPr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56C586D-5D85-662A-8547-C29600C8299A}"/>
              </a:ext>
            </a:extLst>
          </p:cNvPr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C2A0E15-37C3-68A4-981F-803BFF65BAEA}"/>
              </a:ext>
            </a:extLst>
          </p:cNvPr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99BC446-2A1E-907D-D0A1-441B306E9361}"/>
              </a:ext>
            </a:extLst>
          </p:cNvPr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CA921A-2D82-4739-6E44-5B68C91676C3}"/>
              </a:ext>
            </a:extLst>
          </p:cNvPr>
          <p:cNvSpPr txBox="1"/>
          <p:nvPr/>
        </p:nvSpPr>
        <p:spPr>
          <a:xfrm>
            <a:off x="1905000" y="571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6B4B6E-D07A-E8A3-EDB2-E3A13EB83A39}"/>
              </a:ext>
            </a:extLst>
          </p:cNvPr>
          <p:cNvSpPr txBox="1"/>
          <p:nvPr/>
        </p:nvSpPr>
        <p:spPr>
          <a:xfrm>
            <a:off x="2743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AAC12-2775-F4FE-98B1-4690F0B69409}"/>
              </a:ext>
            </a:extLst>
          </p:cNvPr>
          <p:cNvSpPr txBox="1"/>
          <p:nvPr/>
        </p:nvSpPr>
        <p:spPr>
          <a:xfrm>
            <a:off x="41910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3D196C-AED9-4D99-4278-B8249882725B}"/>
              </a:ext>
            </a:extLst>
          </p:cNvPr>
          <p:cNvSpPr txBox="1"/>
          <p:nvPr/>
        </p:nvSpPr>
        <p:spPr>
          <a:xfrm>
            <a:off x="5029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20750-1DA1-E200-E8B7-33262B8926BB}"/>
              </a:ext>
            </a:extLst>
          </p:cNvPr>
          <p:cNvSpPr txBox="1"/>
          <p:nvPr/>
        </p:nvSpPr>
        <p:spPr>
          <a:xfrm>
            <a:off x="65532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CAA170-4EC1-53AB-9A01-1D81B071F2F7}"/>
              </a:ext>
            </a:extLst>
          </p:cNvPr>
          <p:cNvSpPr txBox="1"/>
          <p:nvPr/>
        </p:nvSpPr>
        <p:spPr>
          <a:xfrm>
            <a:off x="7391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+4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3E3A94-B4B3-D8D8-6699-8799A42A72BC}"/>
              </a:ext>
            </a:extLst>
          </p:cNvPr>
          <p:cNvSpPr txBox="1"/>
          <p:nvPr/>
        </p:nvSpPr>
        <p:spPr>
          <a:xfrm>
            <a:off x="3581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EA509E-1D1C-179B-6215-15A36A1CFBA6}"/>
              </a:ext>
            </a:extLst>
          </p:cNvPr>
          <p:cNvSpPr txBox="1"/>
          <p:nvPr/>
        </p:nvSpPr>
        <p:spPr>
          <a:xfrm>
            <a:off x="5867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19E7656-1F96-F841-ACD1-1E892C20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5005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FF2001-32F5-92D7-24C3-D79558D6FC53}"/>
              </a:ext>
            </a:extLst>
          </p:cNvPr>
          <p:cNvSpPr/>
          <p:nvPr/>
        </p:nvSpPr>
        <p:spPr>
          <a:xfrm>
            <a:off x="2743200" y="23622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9E28928D-1E96-5C35-1123-89E4A1B4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2774460" y="242277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F1F178C-119A-DAE2-72A1-108E07667B5D}"/>
              </a:ext>
            </a:extLst>
          </p:cNvPr>
          <p:cNvSpPr/>
          <p:nvPr/>
        </p:nvSpPr>
        <p:spPr>
          <a:xfrm>
            <a:off x="376506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0F780D1-AEDF-F9A9-DA53-C3685289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4149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4E3FA6-56FD-2BCB-21D5-09EAC5858E06}"/>
              </a:ext>
            </a:extLst>
          </p:cNvPr>
          <p:cNvSpPr/>
          <p:nvPr/>
        </p:nvSpPr>
        <p:spPr>
          <a:xfrm>
            <a:off x="7391400" y="23622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BD522405-3B09-99C2-ECC4-46173953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 flipH="1">
            <a:off x="8001000" y="243840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B291C41-E56F-1C5C-A174-4A4108EB7F5A}"/>
              </a:ext>
            </a:extLst>
          </p:cNvPr>
          <p:cNvSpPr/>
          <p:nvPr/>
        </p:nvSpPr>
        <p:spPr>
          <a:xfrm>
            <a:off x="841326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3E0246A-28E2-FF7C-C218-8B465AFF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24149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4543DD4-B6B6-41D3-4BE4-535040CCFB99}"/>
              </a:ext>
            </a:extLst>
          </p:cNvPr>
          <p:cNvSpPr/>
          <p:nvPr/>
        </p:nvSpPr>
        <p:spPr>
          <a:xfrm>
            <a:off x="16764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4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8CCBED96-43B4-9DC8-7786-B907C0CE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1707660" y="333717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3A45739-0822-A7CA-C5E0-5A8AB5748282}"/>
              </a:ext>
            </a:extLst>
          </p:cNvPr>
          <p:cNvSpPr/>
          <p:nvPr/>
        </p:nvSpPr>
        <p:spPr>
          <a:xfrm>
            <a:off x="26982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F9F6D97-C742-11D8-7182-5C7C8A147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293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D913E35-DC70-C7C9-3321-98617D52DE0E}"/>
              </a:ext>
            </a:extLst>
          </p:cNvPr>
          <p:cNvSpPr/>
          <p:nvPr/>
        </p:nvSpPr>
        <p:spPr>
          <a:xfrm>
            <a:off x="39624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8B41F01D-459A-FD0E-AD85-4A5914A0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3993660" y="333717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E5DC8B5-BE77-BDA7-4B78-A19A35EE9A96}"/>
              </a:ext>
            </a:extLst>
          </p:cNvPr>
          <p:cNvSpPr/>
          <p:nvPr/>
        </p:nvSpPr>
        <p:spPr>
          <a:xfrm>
            <a:off x="49842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F0A05548-E381-FCBB-51F7-6A14F63E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373" y="33293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59E56BD-38EF-1E6A-7023-7A6977DA3A57}"/>
              </a:ext>
            </a:extLst>
          </p:cNvPr>
          <p:cNvSpPr/>
          <p:nvPr/>
        </p:nvSpPr>
        <p:spPr>
          <a:xfrm>
            <a:off x="63246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22BFAE01-76CE-65EA-530B-2439B465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 flipH="1">
            <a:off x="6934200" y="335280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003F8CB-DEBD-02DE-0CA5-7A7778958C8C}"/>
              </a:ext>
            </a:extLst>
          </p:cNvPr>
          <p:cNvSpPr/>
          <p:nvPr/>
        </p:nvSpPr>
        <p:spPr>
          <a:xfrm>
            <a:off x="73464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1C695836-FAFC-9E27-CA82-7C8E79CC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3293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0D0B55F-A142-D29C-2DBD-357025EB9B9C}"/>
              </a:ext>
            </a:extLst>
          </p:cNvPr>
          <p:cNvSpPr/>
          <p:nvPr/>
        </p:nvSpPr>
        <p:spPr>
          <a:xfrm>
            <a:off x="86106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3DEA0E8F-5AB0-CA4D-DD22-E0A49BC3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 flipH="1">
            <a:off x="9220200" y="3352800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89D6BDBF-1A75-290C-B8EE-5AF215E077CF}"/>
              </a:ext>
            </a:extLst>
          </p:cNvPr>
          <p:cNvSpPr/>
          <p:nvPr/>
        </p:nvSpPr>
        <p:spPr>
          <a:xfrm>
            <a:off x="96324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0682EC86-D010-10C2-90B8-ECBE9BAA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3573" y="3329355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CB094077-4107-D343-6CAE-B57983F116F4}"/>
              </a:ext>
            </a:extLst>
          </p:cNvPr>
          <p:cNvSpPr/>
          <p:nvPr/>
        </p:nvSpPr>
        <p:spPr>
          <a:xfrm>
            <a:off x="8763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D9B860-C26B-53D4-E515-37DA1FDC2DF6}"/>
              </a:ext>
            </a:extLst>
          </p:cNvPr>
          <p:cNvSpPr txBox="1"/>
          <p:nvPr/>
        </p:nvSpPr>
        <p:spPr>
          <a:xfrm>
            <a:off x="8839200" y="571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DB39AF-9433-FF46-6F75-7163FCAFE62D}"/>
              </a:ext>
            </a:extLst>
          </p:cNvPr>
          <p:cNvSpPr txBox="1"/>
          <p:nvPr/>
        </p:nvSpPr>
        <p:spPr>
          <a:xfrm>
            <a:off x="9677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+8</a:t>
            </a:r>
          </a:p>
        </p:txBody>
      </p:sp>
    </p:spTree>
    <p:extLst>
      <p:ext uri="{BB962C8B-B14F-4D97-AF65-F5344CB8AC3E}">
        <p14:creationId xmlns:p14="http://schemas.microsoft.com/office/powerpoint/2010/main" val="9687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0" grpId="0"/>
      <p:bldP spid="5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6B45-93EA-05F0-A725-8C86F297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619C3-6A76-2E14-E821-E4AD1901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5924842" cy="47677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Simulation</a:t>
            </a:r>
          </a:p>
          <a:p>
            <a:r>
              <a:rPr lang="en-US" dirty="0"/>
              <a:t>From the selected or expanded node (if any), execute the </a:t>
            </a:r>
            <a:r>
              <a:rPr lang="en-US" b="1" dirty="0"/>
              <a:t>rollout policy </a:t>
            </a:r>
            <a:r>
              <a:rPr lang="en-US" dirty="0"/>
              <a:t>to the end of the game</a:t>
            </a:r>
          </a:p>
          <a:p>
            <a:endParaRPr lang="en-US" dirty="0"/>
          </a:p>
          <a:p>
            <a:r>
              <a:rPr lang="en-US" dirty="0"/>
              <a:t>Rollout policy</a:t>
            </a:r>
          </a:p>
          <a:p>
            <a:pPr lvl="1"/>
            <a:r>
              <a:rPr lang="en-US" dirty="0"/>
              <a:t>Could be heuristics, such as “consider capture moves” in chess</a:t>
            </a:r>
          </a:p>
          <a:p>
            <a:pPr lvl="1"/>
            <a:r>
              <a:rPr lang="en-US" dirty="0"/>
              <a:t>Could be learned through neural networks by self-play</a:t>
            </a:r>
          </a:p>
          <a:p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920A28-BE5D-09B2-24EE-BD6BA1AF9E86}"/>
              </a:ext>
            </a:extLst>
          </p:cNvPr>
          <p:cNvSpPr/>
          <p:nvPr/>
        </p:nvSpPr>
        <p:spPr>
          <a:xfrm>
            <a:off x="9704070" y="760785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37/100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4A1F7F-860F-8E78-4B76-56A0676BA6DD}"/>
              </a:ext>
            </a:extLst>
          </p:cNvPr>
          <p:cNvSpPr/>
          <p:nvPr/>
        </p:nvSpPr>
        <p:spPr>
          <a:xfrm>
            <a:off x="875919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60/79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8BCBB93-699D-3470-DE2C-1E786B4E79FA}"/>
              </a:ext>
            </a:extLst>
          </p:cNvPr>
          <p:cNvSpPr/>
          <p:nvPr/>
        </p:nvSpPr>
        <p:spPr>
          <a:xfrm>
            <a:off x="970407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BFAF682-3A97-52F1-68BE-D6DFA2876947}"/>
              </a:ext>
            </a:extLst>
          </p:cNvPr>
          <p:cNvSpPr/>
          <p:nvPr/>
        </p:nvSpPr>
        <p:spPr>
          <a:xfrm>
            <a:off x="1064895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2/11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02BFF7A-9C71-4B8C-1C53-D0708EB457A3}"/>
              </a:ext>
            </a:extLst>
          </p:cNvPr>
          <p:cNvSpPr/>
          <p:nvPr/>
        </p:nvSpPr>
        <p:spPr>
          <a:xfrm>
            <a:off x="875919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16/53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841ADF1-86E3-2D11-27FA-A48D5C4C60A3}"/>
              </a:ext>
            </a:extLst>
          </p:cNvPr>
          <p:cNvSpPr/>
          <p:nvPr/>
        </p:nvSpPr>
        <p:spPr>
          <a:xfrm>
            <a:off x="970407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6/6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8981B1-F50A-EEBF-47CA-1BD685DA8417}"/>
              </a:ext>
            </a:extLst>
          </p:cNvPr>
          <p:cNvSpPr/>
          <p:nvPr/>
        </p:nvSpPr>
        <p:spPr>
          <a:xfrm>
            <a:off x="1064895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AFE0ED1-7644-2938-BE06-330A24C37F8C}"/>
              </a:ext>
            </a:extLst>
          </p:cNvPr>
          <p:cNvSpPr/>
          <p:nvPr/>
        </p:nvSpPr>
        <p:spPr>
          <a:xfrm>
            <a:off x="8759189" y="379723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10/18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E03AC58-1E96-0271-A0ED-D0E2DAFBDB4E}"/>
              </a:ext>
            </a:extLst>
          </p:cNvPr>
          <p:cNvSpPr/>
          <p:nvPr/>
        </p:nvSpPr>
        <p:spPr>
          <a:xfrm>
            <a:off x="970406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9137924-1A7B-896B-26B3-D5D2307A7930}"/>
              </a:ext>
            </a:extLst>
          </p:cNvPr>
          <p:cNvSpPr/>
          <p:nvPr/>
        </p:nvSpPr>
        <p:spPr>
          <a:xfrm>
            <a:off x="10665071" y="377365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82788A2-3E40-278A-9F35-9B797AF1FAE4}"/>
              </a:ext>
            </a:extLst>
          </p:cNvPr>
          <p:cNvSpPr/>
          <p:nvPr/>
        </p:nvSpPr>
        <p:spPr>
          <a:xfrm>
            <a:off x="7814310" y="2725572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3/26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E119DF-7A6D-8FF8-BAB9-295FCC9BD470}"/>
              </a:ext>
            </a:extLst>
          </p:cNvPr>
          <p:cNvSpPr/>
          <p:nvPr/>
        </p:nvSpPr>
        <p:spPr>
          <a:xfrm>
            <a:off x="781430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27/35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4D61E29-8235-7DE0-3C7C-A6822D34D624}"/>
              </a:ext>
            </a:extLst>
          </p:cNvPr>
          <p:cNvCxnSpPr>
            <a:cxnSpLocks/>
            <a:stCxn id="28" idx="3"/>
            <a:endCxn id="29" idx="7"/>
          </p:cNvCxnSpPr>
          <p:nvPr/>
        </p:nvCxnSpPr>
        <p:spPr>
          <a:xfrm flipH="1">
            <a:off x="924549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9EFBED5-231B-B71A-797D-E6A0280495D3}"/>
              </a:ext>
            </a:extLst>
          </p:cNvPr>
          <p:cNvCxnSpPr>
            <a:cxnSpLocks/>
            <a:stCxn id="28" idx="4"/>
            <a:endCxn id="30" idx="0"/>
          </p:cNvCxnSpPr>
          <p:nvPr/>
        </p:nvCxnSpPr>
        <p:spPr>
          <a:xfrm>
            <a:off x="9988942" y="1330528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B24CC1-EEE8-2811-7158-22E5E5396178}"/>
              </a:ext>
            </a:extLst>
          </p:cNvPr>
          <p:cNvCxnSpPr>
            <a:cxnSpLocks/>
            <a:stCxn id="28" idx="5"/>
            <a:endCxn id="31" idx="1"/>
          </p:cNvCxnSpPr>
          <p:nvPr/>
        </p:nvCxnSpPr>
        <p:spPr>
          <a:xfrm>
            <a:off x="1019037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21A0949-DABC-EEDE-0063-85D03B598369}"/>
              </a:ext>
            </a:extLst>
          </p:cNvPr>
          <p:cNvCxnSpPr>
            <a:cxnSpLocks/>
            <a:stCxn id="29" idx="3"/>
            <a:endCxn id="38" idx="7"/>
          </p:cNvCxnSpPr>
          <p:nvPr/>
        </p:nvCxnSpPr>
        <p:spPr>
          <a:xfrm flipH="1">
            <a:off x="8300616" y="2229485"/>
            <a:ext cx="542011" cy="57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F45BFC-EB78-2F26-6F7E-3A884F6C1936}"/>
              </a:ext>
            </a:extLst>
          </p:cNvPr>
          <p:cNvCxnSpPr>
            <a:cxnSpLocks/>
            <a:stCxn id="29" idx="4"/>
            <a:endCxn id="32" idx="0"/>
          </p:cNvCxnSpPr>
          <p:nvPr/>
        </p:nvCxnSpPr>
        <p:spPr>
          <a:xfrm>
            <a:off x="904406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1D741DC-557C-593A-3B9F-C2C7B07DA70D}"/>
              </a:ext>
            </a:extLst>
          </p:cNvPr>
          <p:cNvCxnSpPr>
            <a:cxnSpLocks/>
            <a:stCxn id="32" idx="4"/>
            <a:endCxn id="35" idx="0"/>
          </p:cNvCxnSpPr>
          <p:nvPr/>
        </p:nvCxnSpPr>
        <p:spPr>
          <a:xfrm flipH="1">
            <a:off x="9044061" y="3295316"/>
            <a:ext cx="1" cy="50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F34C82-B167-62D5-5174-3549FBA6698C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8300615" y="3211879"/>
            <a:ext cx="542012" cy="64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9852A1-ED36-3669-8667-9DA1F8F4AC2B}"/>
              </a:ext>
            </a:extLst>
          </p:cNvPr>
          <p:cNvCxnSpPr>
            <a:cxnSpLocks/>
            <a:stCxn id="30" idx="5"/>
            <a:endCxn id="34" idx="1"/>
          </p:cNvCxnSpPr>
          <p:nvPr/>
        </p:nvCxnSpPr>
        <p:spPr>
          <a:xfrm>
            <a:off x="10190376" y="2229485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7CB45E-30F6-493F-838C-249C1C73C240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98894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A44EEEF-990D-DCB4-BBFC-91D10D943D8E}"/>
              </a:ext>
            </a:extLst>
          </p:cNvPr>
          <p:cNvCxnSpPr>
            <a:cxnSpLocks/>
            <a:stCxn id="33" idx="5"/>
            <a:endCxn id="37" idx="1"/>
          </p:cNvCxnSpPr>
          <p:nvPr/>
        </p:nvCxnSpPr>
        <p:spPr>
          <a:xfrm>
            <a:off x="10190376" y="3211879"/>
            <a:ext cx="558132" cy="64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DA2B6B-99B2-D6A3-FD18-5CBB5DD167D4}"/>
              </a:ext>
            </a:extLst>
          </p:cNvPr>
          <p:cNvCxnSpPr>
            <a:cxnSpLocks/>
            <a:stCxn id="33" idx="4"/>
            <a:endCxn id="36" idx="0"/>
          </p:cNvCxnSpPr>
          <p:nvPr/>
        </p:nvCxnSpPr>
        <p:spPr>
          <a:xfrm flipH="1">
            <a:off x="9988941" y="3295316"/>
            <a:ext cx="1" cy="478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6EEBFA-B811-4949-0F99-8B16EBB5BC6B}"/>
              </a:ext>
            </a:extLst>
          </p:cNvPr>
          <p:cNvSpPr/>
          <p:nvPr/>
        </p:nvSpPr>
        <p:spPr>
          <a:xfrm>
            <a:off x="7814309" y="4824533"/>
            <a:ext cx="569743" cy="5697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0/0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2F32CA-4B48-B72D-43F8-8C57B1BBDA3D}"/>
              </a:ext>
            </a:extLst>
          </p:cNvPr>
          <p:cNvCxnSpPr>
            <a:cxnSpLocks/>
            <a:stCxn id="39" idx="4"/>
            <a:endCxn id="51" idx="0"/>
          </p:cNvCxnSpPr>
          <p:nvPr/>
        </p:nvCxnSpPr>
        <p:spPr>
          <a:xfrm>
            <a:off x="8099181" y="4343399"/>
            <a:ext cx="0" cy="481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5B1DF00-F84A-AD6B-B3C6-74FB848D83DD}"/>
              </a:ext>
            </a:extLst>
          </p:cNvPr>
          <p:cNvSpPr/>
          <p:nvPr/>
        </p:nvSpPr>
        <p:spPr>
          <a:xfrm>
            <a:off x="8039662" y="5387926"/>
            <a:ext cx="183101" cy="1286632"/>
          </a:xfrm>
          <a:custGeom>
            <a:avLst/>
            <a:gdLst>
              <a:gd name="connsiteX0" fmla="*/ 28160 w 183101"/>
              <a:gd name="connsiteY0" fmla="*/ 0 h 1286632"/>
              <a:gd name="connsiteX1" fmla="*/ 182904 w 183101"/>
              <a:gd name="connsiteY1" fmla="*/ 168812 h 1286632"/>
              <a:gd name="connsiteX2" fmla="*/ 24 w 183101"/>
              <a:gd name="connsiteY2" fmla="*/ 407963 h 1286632"/>
              <a:gd name="connsiteX3" fmla="*/ 168836 w 183101"/>
              <a:gd name="connsiteY3" fmla="*/ 696351 h 1286632"/>
              <a:gd name="connsiteX4" fmla="*/ 42227 w 183101"/>
              <a:gd name="connsiteY4" fmla="*/ 949569 h 1286632"/>
              <a:gd name="connsiteX5" fmla="*/ 14092 w 183101"/>
              <a:gd name="connsiteY5" fmla="*/ 1259059 h 1286632"/>
              <a:gd name="connsiteX6" fmla="*/ 14092 w 183101"/>
              <a:gd name="connsiteY6" fmla="*/ 1252025 h 128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101" h="1286632">
                <a:moveTo>
                  <a:pt x="28160" y="0"/>
                </a:moveTo>
                <a:cubicBezTo>
                  <a:pt x="107876" y="50409"/>
                  <a:pt x="187593" y="100818"/>
                  <a:pt x="182904" y="168812"/>
                </a:cubicBezTo>
                <a:cubicBezTo>
                  <a:pt x="178215" y="236806"/>
                  <a:pt x="2369" y="320040"/>
                  <a:pt x="24" y="407963"/>
                </a:cubicBezTo>
                <a:cubicBezTo>
                  <a:pt x="-2321" y="495886"/>
                  <a:pt x="161802" y="606083"/>
                  <a:pt x="168836" y="696351"/>
                </a:cubicBezTo>
                <a:cubicBezTo>
                  <a:pt x="175870" y="786619"/>
                  <a:pt x="68018" y="855784"/>
                  <a:pt x="42227" y="949569"/>
                </a:cubicBezTo>
                <a:cubicBezTo>
                  <a:pt x="16436" y="1043354"/>
                  <a:pt x="14092" y="1259059"/>
                  <a:pt x="14092" y="1259059"/>
                </a:cubicBezTo>
                <a:cubicBezTo>
                  <a:pt x="9403" y="1309468"/>
                  <a:pt x="11747" y="1280746"/>
                  <a:pt x="14092" y="125202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0B642DB-5EA3-5200-62DC-9EFED9E06AD7}"/>
              </a:ext>
            </a:extLst>
          </p:cNvPr>
          <p:cNvSpPr txBox="1">
            <a:spLocks/>
          </p:cNvSpPr>
          <p:nvPr/>
        </p:nvSpPr>
        <p:spPr>
          <a:xfrm>
            <a:off x="8222763" y="6392931"/>
            <a:ext cx="1387127" cy="45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Black wins</a:t>
            </a:r>
          </a:p>
          <a:p>
            <a:endParaRPr lang="en-US" sz="1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9F25F8-ADED-80B3-9941-8225E3F1DDF3}"/>
              </a:ext>
            </a:extLst>
          </p:cNvPr>
          <p:cNvSpPr txBox="1"/>
          <p:nvPr/>
        </p:nvSpPr>
        <p:spPr>
          <a:xfrm>
            <a:off x="8300615" y="5720696"/>
            <a:ext cx="2918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 rollout policy</a:t>
            </a:r>
          </a:p>
        </p:txBody>
      </p:sp>
    </p:spTree>
    <p:extLst>
      <p:ext uri="{BB962C8B-B14F-4D97-AF65-F5344CB8AC3E}">
        <p14:creationId xmlns:p14="http://schemas.microsoft.com/office/powerpoint/2010/main" val="26753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3E31-BEDE-7D25-F90F-7D9B4D54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032C6-F600-23BE-A6BB-039F72FA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6413695" cy="47677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Backup</a:t>
            </a:r>
          </a:p>
          <a:p>
            <a:r>
              <a:rPr lang="en-US" dirty="0"/>
              <a:t>Update the #wins and #playouts on nodes along the tree policy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68807EE-4EA9-CFE7-D4D2-7E0C65C77C8D}"/>
              </a:ext>
            </a:extLst>
          </p:cNvPr>
          <p:cNvSpPr/>
          <p:nvPr/>
        </p:nvSpPr>
        <p:spPr>
          <a:xfrm>
            <a:off x="9704070" y="760785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37/101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154201D-9AFE-BF35-64FC-D5786B00E148}"/>
              </a:ext>
            </a:extLst>
          </p:cNvPr>
          <p:cNvSpPr/>
          <p:nvPr/>
        </p:nvSpPr>
        <p:spPr>
          <a:xfrm>
            <a:off x="875919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61/80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88101B0-4ACB-74AE-0A8C-B8A4F535C608}"/>
              </a:ext>
            </a:extLst>
          </p:cNvPr>
          <p:cNvSpPr/>
          <p:nvPr/>
        </p:nvSpPr>
        <p:spPr>
          <a:xfrm>
            <a:off x="970407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283A46-CA01-DCA0-A45B-F71D1A6AA408}"/>
              </a:ext>
            </a:extLst>
          </p:cNvPr>
          <p:cNvSpPr/>
          <p:nvPr/>
        </p:nvSpPr>
        <p:spPr>
          <a:xfrm>
            <a:off x="10648950" y="1743179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2/11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6A596D-C641-FE59-4730-C8571D60D1CF}"/>
              </a:ext>
            </a:extLst>
          </p:cNvPr>
          <p:cNvSpPr/>
          <p:nvPr/>
        </p:nvSpPr>
        <p:spPr>
          <a:xfrm>
            <a:off x="875919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16/54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E95DEB-1829-F9D1-68AB-2AF2ADFC0135}"/>
              </a:ext>
            </a:extLst>
          </p:cNvPr>
          <p:cNvSpPr/>
          <p:nvPr/>
        </p:nvSpPr>
        <p:spPr>
          <a:xfrm>
            <a:off x="970407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6/6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67F55CC-6E5D-2C00-9FF5-7A005E1FC924}"/>
              </a:ext>
            </a:extLst>
          </p:cNvPr>
          <p:cNvSpPr/>
          <p:nvPr/>
        </p:nvSpPr>
        <p:spPr>
          <a:xfrm>
            <a:off x="10648950" y="2725573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728E5B5-21E0-E995-98B3-0FB1F6EB281A}"/>
              </a:ext>
            </a:extLst>
          </p:cNvPr>
          <p:cNvSpPr/>
          <p:nvPr/>
        </p:nvSpPr>
        <p:spPr>
          <a:xfrm>
            <a:off x="8759189" y="379723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10/18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A1C3AA0-69F3-0C93-6B78-71E2E15AEBEA}"/>
              </a:ext>
            </a:extLst>
          </p:cNvPr>
          <p:cNvSpPr/>
          <p:nvPr/>
        </p:nvSpPr>
        <p:spPr>
          <a:xfrm>
            <a:off x="970406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CE1319-D07F-F02B-6205-0325B67E4964}"/>
              </a:ext>
            </a:extLst>
          </p:cNvPr>
          <p:cNvSpPr/>
          <p:nvPr/>
        </p:nvSpPr>
        <p:spPr>
          <a:xfrm>
            <a:off x="10665071" y="3773657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0/3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EEB1AB-2E53-4403-7144-CBC5A2AD48B4}"/>
              </a:ext>
            </a:extLst>
          </p:cNvPr>
          <p:cNvSpPr/>
          <p:nvPr/>
        </p:nvSpPr>
        <p:spPr>
          <a:xfrm>
            <a:off x="7814310" y="2725572"/>
            <a:ext cx="569743" cy="5697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3/26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29756F-5B6D-0F9E-73DA-243EC80B024F}"/>
              </a:ext>
            </a:extLst>
          </p:cNvPr>
          <p:cNvSpPr/>
          <p:nvPr/>
        </p:nvSpPr>
        <p:spPr>
          <a:xfrm>
            <a:off x="7814309" y="3773656"/>
            <a:ext cx="569743" cy="569743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28/36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6E7BD8-9AD4-DABF-6921-477010DC529D}"/>
              </a:ext>
            </a:extLst>
          </p:cNvPr>
          <p:cNvCxnSpPr>
            <a:cxnSpLocks/>
            <a:stCxn id="28" idx="3"/>
            <a:endCxn id="29" idx="7"/>
          </p:cNvCxnSpPr>
          <p:nvPr/>
        </p:nvCxnSpPr>
        <p:spPr>
          <a:xfrm flipH="1">
            <a:off x="924549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72B4E-3EF1-DBD4-43DC-588984188C89}"/>
              </a:ext>
            </a:extLst>
          </p:cNvPr>
          <p:cNvCxnSpPr>
            <a:cxnSpLocks/>
            <a:stCxn id="28" idx="4"/>
            <a:endCxn id="30" idx="0"/>
          </p:cNvCxnSpPr>
          <p:nvPr/>
        </p:nvCxnSpPr>
        <p:spPr>
          <a:xfrm>
            <a:off x="9988942" y="1330528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8FAD64-7DA5-C131-F3FA-E5BB0D976F83}"/>
              </a:ext>
            </a:extLst>
          </p:cNvPr>
          <p:cNvCxnSpPr>
            <a:cxnSpLocks/>
            <a:stCxn id="28" idx="5"/>
            <a:endCxn id="31" idx="1"/>
          </p:cNvCxnSpPr>
          <p:nvPr/>
        </p:nvCxnSpPr>
        <p:spPr>
          <a:xfrm>
            <a:off x="10190376" y="1247091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43ADD9-D32C-5B13-462A-2E7FBABFD382}"/>
              </a:ext>
            </a:extLst>
          </p:cNvPr>
          <p:cNvCxnSpPr>
            <a:cxnSpLocks/>
            <a:stCxn id="29" idx="3"/>
            <a:endCxn id="38" idx="7"/>
          </p:cNvCxnSpPr>
          <p:nvPr/>
        </p:nvCxnSpPr>
        <p:spPr>
          <a:xfrm flipH="1">
            <a:off x="8300616" y="2229485"/>
            <a:ext cx="542011" cy="57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1565CD-C5F4-DDA4-7315-73538872BB9B}"/>
              </a:ext>
            </a:extLst>
          </p:cNvPr>
          <p:cNvCxnSpPr>
            <a:cxnSpLocks/>
            <a:stCxn id="29" idx="4"/>
            <a:endCxn id="32" idx="0"/>
          </p:cNvCxnSpPr>
          <p:nvPr/>
        </p:nvCxnSpPr>
        <p:spPr>
          <a:xfrm>
            <a:off x="904406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E4E1D6-84FB-6BBC-6A15-1F6A409D0617}"/>
              </a:ext>
            </a:extLst>
          </p:cNvPr>
          <p:cNvCxnSpPr>
            <a:cxnSpLocks/>
            <a:stCxn id="32" idx="4"/>
            <a:endCxn id="35" idx="0"/>
          </p:cNvCxnSpPr>
          <p:nvPr/>
        </p:nvCxnSpPr>
        <p:spPr>
          <a:xfrm flipH="1">
            <a:off x="9044061" y="3295316"/>
            <a:ext cx="1" cy="50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88BC0E-5B95-FE51-C05D-2C15F5A40154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8300615" y="3211879"/>
            <a:ext cx="542012" cy="64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C04C89-C87A-EB6E-5B90-002D5A782598}"/>
              </a:ext>
            </a:extLst>
          </p:cNvPr>
          <p:cNvCxnSpPr>
            <a:cxnSpLocks/>
            <a:stCxn id="30" idx="5"/>
            <a:endCxn id="34" idx="1"/>
          </p:cNvCxnSpPr>
          <p:nvPr/>
        </p:nvCxnSpPr>
        <p:spPr>
          <a:xfrm>
            <a:off x="10190376" y="2229485"/>
            <a:ext cx="542011" cy="57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F15D6D-47A2-A1FB-182A-1ABFF3DC245C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988942" y="2312922"/>
            <a:ext cx="0" cy="4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D985D3-C669-B359-232F-B5016F42BD7E}"/>
              </a:ext>
            </a:extLst>
          </p:cNvPr>
          <p:cNvCxnSpPr>
            <a:cxnSpLocks/>
            <a:stCxn id="33" idx="5"/>
            <a:endCxn id="37" idx="1"/>
          </p:cNvCxnSpPr>
          <p:nvPr/>
        </p:nvCxnSpPr>
        <p:spPr>
          <a:xfrm>
            <a:off x="10190376" y="3211879"/>
            <a:ext cx="558132" cy="64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11EA304-70BC-632F-BB17-69D42135751D}"/>
              </a:ext>
            </a:extLst>
          </p:cNvPr>
          <p:cNvCxnSpPr>
            <a:cxnSpLocks/>
            <a:stCxn id="33" idx="4"/>
            <a:endCxn id="36" idx="0"/>
          </p:cNvCxnSpPr>
          <p:nvPr/>
        </p:nvCxnSpPr>
        <p:spPr>
          <a:xfrm flipH="1">
            <a:off x="9988941" y="3295316"/>
            <a:ext cx="1" cy="478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C5C56BAF-5BCC-5645-802A-D51435183FDA}"/>
              </a:ext>
            </a:extLst>
          </p:cNvPr>
          <p:cNvSpPr/>
          <p:nvPr/>
        </p:nvSpPr>
        <p:spPr>
          <a:xfrm>
            <a:off x="7814309" y="4824533"/>
            <a:ext cx="569743" cy="5697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0/1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77CBF7B-A14F-9C47-9502-24E512A835A7}"/>
              </a:ext>
            </a:extLst>
          </p:cNvPr>
          <p:cNvCxnSpPr>
            <a:cxnSpLocks/>
            <a:stCxn id="39" idx="4"/>
            <a:endCxn id="51" idx="0"/>
          </p:cNvCxnSpPr>
          <p:nvPr/>
        </p:nvCxnSpPr>
        <p:spPr>
          <a:xfrm>
            <a:off x="8099181" y="4343399"/>
            <a:ext cx="0" cy="481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3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5939-2DFB-973A-4888-6D95DB72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33EA2-D0A8-ED7F-8D6B-BDB56143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515600" cy="4767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Finally, </a:t>
            </a:r>
          </a:p>
          <a:p>
            <a:r>
              <a:rPr lang="en-US" dirty="0"/>
              <a:t>Choose the action from the root node that has the largest visit count.</a:t>
            </a:r>
          </a:p>
          <a:p>
            <a:pPr lvl="1"/>
            <a:r>
              <a:rPr lang="en-US" dirty="0"/>
              <a:t>Why not the action with the highest win rate?  </a:t>
            </a:r>
          </a:p>
          <a:p>
            <a:r>
              <a:rPr lang="en-US" dirty="0"/>
              <a:t>After the opponent’s move, start the same procedure from the new state </a:t>
            </a:r>
            <a:br>
              <a:rPr lang="en-US" dirty="0"/>
            </a:br>
            <a:r>
              <a:rPr lang="en-US" dirty="0"/>
              <a:t>(can keep the statistics from the previous state)</a:t>
            </a:r>
          </a:p>
        </p:txBody>
      </p:sp>
    </p:spTree>
    <p:extLst>
      <p:ext uri="{BB962C8B-B14F-4D97-AF65-F5344CB8AC3E}">
        <p14:creationId xmlns:p14="http://schemas.microsoft.com/office/powerpoint/2010/main" val="19693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0F14-A408-5F5E-3146-5327A523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MCTS in AlphaGo and 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10167-B312-0896-1AA7-85B9260F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515600" cy="1580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Check Section 16.6 of </a:t>
            </a:r>
            <a:r>
              <a:rPr lang="en-US" dirty="0">
                <a:hlinkClick r:id="rId2"/>
              </a:rPr>
              <a:t>https://www.andrew.cmu.edu/course/10-703/textbook/BartoSutton.pdf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93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D133-CC7B-BE48-6370-2F09E4EC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Tic-Tac-Toe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66C1A-A440-FBC8-BCAC-2EAFF155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2A49C-53DE-9D96-776C-E016861B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9" y="1409252"/>
            <a:ext cx="9421801" cy="50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DC54-3FD0-A3EC-B2C8-C77DD680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Minimax Values</a:t>
            </a:r>
          </a:p>
        </p:txBody>
      </p:sp>
      <p:sp>
        <p:nvSpPr>
          <p:cNvPr id="4" name="Left-Right-Up Arrow 8">
            <a:extLst>
              <a:ext uri="{FF2B5EF4-FFF2-40B4-BE49-F238E27FC236}">
                <a16:creationId xmlns:a16="http://schemas.microsoft.com/office/drawing/2014/main" id="{1850F444-BBE2-0D96-286A-AB3AA065A479}"/>
              </a:ext>
            </a:extLst>
          </p:cNvPr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BD92DE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1ED60297-B1BA-AD53-51B9-300431789315}"/>
              </a:ext>
            </a:extLst>
          </p:cNvPr>
          <p:cNvSpPr/>
          <p:nvPr/>
        </p:nvSpPr>
        <p:spPr>
          <a:xfrm>
            <a:off x="7239000" y="3962400"/>
            <a:ext cx="4724400" cy="22098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4FB70620-ECC1-48D3-3DF7-33EE4E73D98C}"/>
              </a:ext>
            </a:extLst>
          </p:cNvPr>
          <p:cNvSpPr/>
          <p:nvPr/>
        </p:nvSpPr>
        <p:spPr>
          <a:xfrm>
            <a:off x="228600" y="3962400"/>
            <a:ext cx="4724400" cy="22098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A4E6F3F6-E38B-15BF-E426-8BEFEF4DB580}"/>
              </a:ext>
            </a:extLst>
          </p:cNvPr>
          <p:cNvSpPr/>
          <p:nvPr/>
        </p:nvSpPr>
        <p:spPr>
          <a:xfrm>
            <a:off x="2286000" y="1371600"/>
            <a:ext cx="7620000" cy="2057400"/>
          </a:xfrm>
          <a:prstGeom prst="roundRect">
            <a:avLst/>
          </a:prstGeom>
          <a:solidFill>
            <a:srgbClr val="C39BE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1E9610-789D-DCA2-4A3C-41143A24BF64}"/>
              </a:ext>
            </a:extLst>
          </p:cNvPr>
          <p:cNvSpPr txBox="1">
            <a:spLocks/>
          </p:cNvSpPr>
          <p:nvPr/>
        </p:nvSpPr>
        <p:spPr>
          <a:xfrm>
            <a:off x="2466536" y="1294226"/>
            <a:ext cx="8229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2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next agent is </a:t>
            </a:r>
            <a:r>
              <a:rPr lang="en-US" sz="2200" dirty="0">
                <a:solidFill>
                  <a:srgbClr val="0070C0"/>
                </a:solidFill>
              </a:rPr>
              <a:t>MAX</a:t>
            </a:r>
            <a:r>
              <a:rPr lang="en-US" sz="2200" dirty="0"/>
              <a:t>: return </a:t>
            </a:r>
            <a:r>
              <a:rPr lang="en-US" sz="22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if the next agent is </a:t>
            </a:r>
            <a:r>
              <a:rPr lang="en-US" sz="2200" dirty="0">
                <a:solidFill>
                  <a:srgbClr val="C00000"/>
                </a:solidFill>
              </a:rPr>
              <a:t>MIN</a:t>
            </a:r>
            <a:r>
              <a:rPr lang="en-US" sz="2200" dirty="0"/>
              <a:t>: return </a:t>
            </a:r>
            <a:r>
              <a:rPr lang="en-US" sz="2200" dirty="0">
                <a:solidFill>
                  <a:srgbClr val="C00000"/>
                </a:solidFill>
              </a:rPr>
              <a:t>min-value(state)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6F4F73A-0DB8-E5B1-95BE-85D740B171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329854" y="4185140"/>
                <a:ext cx="480060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marL="342882" marR="0" lvl="0" indent="-342882" algn="l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def min-value(state):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initialize v =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+∞</m:t>
                    </m:r>
                  </m:oMath>
                </a14:m>
                <a:endParaRPr lang="en-US" sz="2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for each successor of state:</a:t>
                </a:r>
              </a:p>
              <a:p>
                <a:pPr marL="1142942" lvl="2" indent="-228589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v = min(v, </a:t>
                </a:r>
                <a:r>
                  <a:rPr lang="en-US" sz="2200" kern="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value(successor)</a:t>
                </a: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return v</a:t>
                </a:r>
              </a:p>
              <a:p>
                <a:pPr marL="742913" marR="0" lvl="1" indent="-285737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6F4F73A-0DB8-E5B1-95BE-85D740B17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9854" y="4185140"/>
                <a:ext cx="4800600" cy="2286000"/>
              </a:xfrm>
              <a:prstGeom prst="rect">
                <a:avLst/>
              </a:prstGeom>
              <a:blipFill>
                <a:blip r:embed="rId2"/>
                <a:stretch>
                  <a:fillRect l="-1650" t="-45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98CA23B-92F6-6933-BD97-7ABED936AA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216" y="3781864"/>
                <a:ext cx="5410200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marL="342882" marR="0" lvl="0" indent="-342882" algn="l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882" marR="0" lvl="0" indent="-342882" algn="l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def max-value(state):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initialize v =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−∞</m:t>
                    </m:r>
                  </m:oMath>
                </a14:m>
                <a:endParaRPr lang="en-US" sz="2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for each successor of state:</a:t>
                </a:r>
              </a:p>
              <a:p>
                <a:pPr marL="1142942" lvl="2" indent="-228589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v = max(v, </a:t>
                </a:r>
                <a:r>
                  <a:rPr lang="en-US" sz="2200" kern="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value(successor)</a:t>
                </a: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return v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98CA23B-92F6-6933-BD97-7ABED936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216" y="3781864"/>
                <a:ext cx="5410200" cy="2209800"/>
              </a:xfrm>
              <a:prstGeom prst="rect">
                <a:avLst/>
              </a:prstGeom>
              <a:blipFill>
                <a:blip r:embed="rId3"/>
                <a:stretch>
                  <a:fillRect l="-1464" b="-19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9612D1-40C3-D6AF-7BFE-521D815C7FEB}"/>
              </a:ext>
            </a:extLst>
          </p:cNvPr>
          <p:cNvCxnSpPr>
            <a:cxnSpLocks/>
          </p:cNvCxnSpPr>
          <p:nvPr/>
        </p:nvCxnSpPr>
        <p:spPr>
          <a:xfrm>
            <a:off x="5312230" y="3969501"/>
            <a:ext cx="2234" cy="62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F0D4AB-C3B5-CCBF-331A-ABAA7870EC5E}"/>
              </a:ext>
            </a:extLst>
          </p:cNvPr>
          <p:cNvCxnSpPr>
            <a:cxnSpLocks/>
          </p:cNvCxnSpPr>
          <p:nvPr/>
        </p:nvCxnSpPr>
        <p:spPr>
          <a:xfrm>
            <a:off x="7200458" y="5041802"/>
            <a:ext cx="422031" cy="80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CCA8F1E-66DE-E47D-A841-F9EE916AED22}"/>
              </a:ext>
            </a:extLst>
          </p:cNvPr>
          <p:cNvCxnSpPr>
            <a:cxnSpLocks/>
          </p:cNvCxnSpPr>
          <p:nvPr/>
        </p:nvCxnSpPr>
        <p:spPr>
          <a:xfrm flipH="1">
            <a:off x="4859940" y="5048837"/>
            <a:ext cx="458368" cy="80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602D28-1B93-0D1C-EEFC-47850A53DF3F}"/>
              </a:ext>
            </a:extLst>
          </p:cNvPr>
          <p:cNvCxnSpPr>
            <a:cxnSpLocks/>
            <a:stCxn id="14" idx="0"/>
            <a:endCxn id="26" idx="0"/>
          </p:cNvCxnSpPr>
          <p:nvPr/>
        </p:nvCxnSpPr>
        <p:spPr>
          <a:xfrm flipH="1">
            <a:off x="3032311" y="5044150"/>
            <a:ext cx="490600" cy="789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34E8C44-90A6-BAED-5974-F170161D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Minimax Policy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CBC74-6DE6-3C93-A30C-9340F15BC638}"/>
              </a:ext>
            </a:extLst>
          </p:cNvPr>
          <p:cNvSpPr txBox="1">
            <a:spLocks/>
          </p:cNvSpPr>
          <p:nvPr/>
        </p:nvSpPr>
        <p:spPr>
          <a:xfrm>
            <a:off x="1084379" y="3465052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624B9B-5C73-62B5-CA85-DFABB380042C}"/>
              </a:ext>
            </a:extLst>
          </p:cNvPr>
          <p:cNvSpPr txBox="1">
            <a:spLocks/>
          </p:cNvSpPr>
          <p:nvPr/>
        </p:nvSpPr>
        <p:spPr>
          <a:xfrm>
            <a:off x="1099458" y="4547714"/>
            <a:ext cx="1201615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630247-5AFE-2CC6-5F7E-0F431AFEC1DB}"/>
              </a:ext>
            </a:extLst>
          </p:cNvPr>
          <p:cNvCxnSpPr>
            <a:cxnSpLocks/>
          </p:cNvCxnSpPr>
          <p:nvPr/>
        </p:nvCxnSpPr>
        <p:spPr>
          <a:xfrm flipH="1">
            <a:off x="3032311" y="5052754"/>
            <a:ext cx="492369" cy="7952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BF8D10-0176-D40C-B6EF-829EA847EE8A}"/>
              </a:ext>
            </a:extLst>
          </p:cNvPr>
          <p:cNvCxnSpPr>
            <a:cxnSpLocks/>
          </p:cNvCxnSpPr>
          <p:nvPr/>
        </p:nvCxnSpPr>
        <p:spPr>
          <a:xfrm>
            <a:off x="3524680" y="5052754"/>
            <a:ext cx="426136" cy="795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EF27A9-166A-DEEF-8972-CBA3A998F094}"/>
              </a:ext>
            </a:extLst>
          </p:cNvPr>
          <p:cNvCxnSpPr>
            <a:cxnSpLocks/>
          </p:cNvCxnSpPr>
          <p:nvPr/>
        </p:nvCxnSpPr>
        <p:spPr>
          <a:xfrm flipH="1">
            <a:off x="4869321" y="5044151"/>
            <a:ext cx="458368" cy="803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5CFFE0-C136-D44E-1D29-47898EA2C87D}"/>
              </a:ext>
            </a:extLst>
          </p:cNvPr>
          <p:cNvCxnSpPr>
            <a:cxnSpLocks/>
          </p:cNvCxnSpPr>
          <p:nvPr/>
        </p:nvCxnSpPr>
        <p:spPr>
          <a:xfrm>
            <a:off x="5327689" y="5044151"/>
            <a:ext cx="460137" cy="80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FE369-29FA-E5E5-6265-FED07BD1BC94}"/>
              </a:ext>
            </a:extLst>
          </p:cNvPr>
          <p:cNvCxnSpPr>
            <a:cxnSpLocks/>
          </p:cNvCxnSpPr>
          <p:nvPr/>
        </p:nvCxnSpPr>
        <p:spPr>
          <a:xfrm flipH="1">
            <a:off x="6706331" y="5044150"/>
            <a:ext cx="496473" cy="80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B51220-4FC4-9064-F320-13A52030A99B}"/>
              </a:ext>
            </a:extLst>
          </p:cNvPr>
          <p:cNvCxnSpPr>
            <a:cxnSpLocks/>
          </p:cNvCxnSpPr>
          <p:nvPr/>
        </p:nvCxnSpPr>
        <p:spPr>
          <a:xfrm>
            <a:off x="7202804" y="5044150"/>
            <a:ext cx="422031" cy="803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BD9B293-A10C-937F-A832-1F64819FFD09}"/>
              </a:ext>
            </a:extLst>
          </p:cNvPr>
          <p:cNvSpPr/>
          <p:nvPr/>
        </p:nvSpPr>
        <p:spPr>
          <a:xfrm>
            <a:off x="5053368" y="3503044"/>
            <a:ext cx="522192" cy="45016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684CA6D-B681-0DB0-5F4C-BFAA4FDB8484}"/>
              </a:ext>
            </a:extLst>
          </p:cNvPr>
          <p:cNvSpPr/>
          <p:nvPr/>
        </p:nvSpPr>
        <p:spPr>
          <a:xfrm rot="10800000">
            <a:off x="3261815" y="4593984"/>
            <a:ext cx="522192" cy="45016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16EC838-D84E-5DC3-FEEA-26E0216FF368}"/>
              </a:ext>
            </a:extLst>
          </p:cNvPr>
          <p:cNvSpPr/>
          <p:nvPr/>
        </p:nvSpPr>
        <p:spPr>
          <a:xfrm rot="10800000">
            <a:off x="5055602" y="4579679"/>
            <a:ext cx="522192" cy="45016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94D805A-E17E-3EAE-16BF-11FA9D0AA615}"/>
              </a:ext>
            </a:extLst>
          </p:cNvPr>
          <p:cNvSpPr/>
          <p:nvPr/>
        </p:nvSpPr>
        <p:spPr>
          <a:xfrm rot="10800000">
            <a:off x="6941708" y="4595245"/>
            <a:ext cx="522192" cy="45016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E8C562-760A-B106-BEDE-A9961911D5FF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3522911" y="3957421"/>
            <a:ext cx="1804779" cy="63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7300D0-0C13-11B1-9D62-EC6C809C7F85}"/>
              </a:ext>
            </a:extLst>
          </p:cNvPr>
          <p:cNvCxnSpPr>
            <a:cxnSpLocks/>
            <a:stCxn id="13" idx="3"/>
            <a:endCxn id="15" idx="3"/>
          </p:cNvCxnSpPr>
          <p:nvPr/>
        </p:nvCxnSpPr>
        <p:spPr>
          <a:xfrm>
            <a:off x="5314464" y="3953210"/>
            <a:ext cx="2234" cy="62646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05E1DE-F036-BB70-C1BB-9BF421A243D9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5327690" y="3957421"/>
            <a:ext cx="1875114" cy="63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0CE3647-04A0-174A-6BDC-6088018A63A7}"/>
              </a:ext>
            </a:extLst>
          </p:cNvPr>
          <p:cNvSpPr/>
          <p:nvPr/>
        </p:nvSpPr>
        <p:spPr>
          <a:xfrm>
            <a:off x="2667491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DE88A8-54A2-A2EF-6006-DB1EA893AB8F}"/>
              </a:ext>
            </a:extLst>
          </p:cNvPr>
          <p:cNvSpPr/>
          <p:nvPr/>
        </p:nvSpPr>
        <p:spPr>
          <a:xfrm>
            <a:off x="3677438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850983-7E20-E191-6240-93430756289B}"/>
              </a:ext>
            </a:extLst>
          </p:cNvPr>
          <p:cNvSpPr/>
          <p:nvPr/>
        </p:nvSpPr>
        <p:spPr>
          <a:xfrm>
            <a:off x="4523614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ECFF55-42A6-7208-9730-D056353B1C79}"/>
              </a:ext>
            </a:extLst>
          </p:cNvPr>
          <p:cNvSpPr/>
          <p:nvPr/>
        </p:nvSpPr>
        <p:spPr>
          <a:xfrm>
            <a:off x="5566696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B072BF-C230-E10A-53CA-F83912402ED8}"/>
              </a:ext>
            </a:extLst>
          </p:cNvPr>
          <p:cNvSpPr/>
          <p:nvPr/>
        </p:nvSpPr>
        <p:spPr>
          <a:xfrm>
            <a:off x="6443146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15768D-93C6-1B85-1E5A-D2C5E814D47E}"/>
              </a:ext>
            </a:extLst>
          </p:cNvPr>
          <p:cNvSpPr/>
          <p:nvPr/>
        </p:nvSpPr>
        <p:spPr>
          <a:xfrm>
            <a:off x="7386627" y="5856603"/>
            <a:ext cx="546755" cy="369927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68A286A-C92F-7B0F-2681-C09703447956}"/>
              </a:ext>
            </a:extLst>
          </p:cNvPr>
          <p:cNvSpPr txBox="1">
            <a:spLocks/>
          </p:cNvSpPr>
          <p:nvPr/>
        </p:nvSpPr>
        <p:spPr>
          <a:xfrm>
            <a:off x="2623619" y="5833790"/>
            <a:ext cx="817384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-50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3DC19DD-8FC2-FE12-840B-049890BDC11A}"/>
              </a:ext>
            </a:extLst>
          </p:cNvPr>
          <p:cNvSpPr txBox="1">
            <a:spLocks/>
          </p:cNvSpPr>
          <p:nvPr/>
        </p:nvSpPr>
        <p:spPr>
          <a:xfrm>
            <a:off x="3695840" y="5833790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50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450DAF7-B38F-9C4C-9F22-14AD254C3C50}"/>
              </a:ext>
            </a:extLst>
          </p:cNvPr>
          <p:cNvSpPr txBox="1">
            <a:spLocks/>
          </p:cNvSpPr>
          <p:nvPr/>
        </p:nvSpPr>
        <p:spPr>
          <a:xfrm>
            <a:off x="4604665" y="5833790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F34B8C2-5159-640A-1043-7810414B0859}"/>
              </a:ext>
            </a:extLst>
          </p:cNvPr>
          <p:cNvSpPr txBox="1">
            <a:spLocks/>
          </p:cNvSpPr>
          <p:nvPr/>
        </p:nvSpPr>
        <p:spPr>
          <a:xfrm>
            <a:off x="5655783" y="5833790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26E0EFA-C8D1-3FEB-6716-B95E50AF9E4B}"/>
              </a:ext>
            </a:extLst>
          </p:cNvPr>
          <p:cNvSpPr txBox="1">
            <a:spLocks/>
          </p:cNvSpPr>
          <p:nvPr/>
        </p:nvSpPr>
        <p:spPr>
          <a:xfrm>
            <a:off x="6452064" y="5833790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5F7C330-BE03-A0D1-1EE1-1ECA9700E278}"/>
              </a:ext>
            </a:extLst>
          </p:cNvPr>
          <p:cNvSpPr txBox="1">
            <a:spLocks/>
          </p:cNvSpPr>
          <p:nvPr/>
        </p:nvSpPr>
        <p:spPr>
          <a:xfrm>
            <a:off x="7420853" y="5833790"/>
            <a:ext cx="661179" cy="6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CB989A5-5C01-CF18-E802-284B63788406}"/>
              </a:ext>
            </a:extLst>
          </p:cNvPr>
          <p:cNvSpPr txBox="1">
            <a:spLocks/>
          </p:cNvSpPr>
          <p:nvPr/>
        </p:nvSpPr>
        <p:spPr>
          <a:xfrm>
            <a:off x="3198951" y="4528943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897DD8A-FB2A-F65A-60D1-B2D6F8BF3EAB}"/>
              </a:ext>
            </a:extLst>
          </p:cNvPr>
          <p:cNvSpPr txBox="1">
            <a:spLocks/>
          </p:cNvSpPr>
          <p:nvPr/>
        </p:nvSpPr>
        <p:spPr>
          <a:xfrm>
            <a:off x="5140219" y="4528943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27772A9-14A9-4965-F548-4F246E70B159}"/>
              </a:ext>
            </a:extLst>
          </p:cNvPr>
          <p:cNvSpPr txBox="1">
            <a:spLocks/>
          </p:cNvSpPr>
          <p:nvPr/>
        </p:nvSpPr>
        <p:spPr>
          <a:xfrm>
            <a:off x="6978146" y="4528943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-5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1B7B28F-6182-6892-7595-86D1144CC67E}"/>
              </a:ext>
            </a:extLst>
          </p:cNvPr>
          <p:cNvSpPr txBox="1">
            <a:spLocks/>
          </p:cNvSpPr>
          <p:nvPr/>
        </p:nvSpPr>
        <p:spPr>
          <a:xfrm>
            <a:off x="5128670" y="3531181"/>
            <a:ext cx="817384" cy="50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FFC9852-644A-9EE5-5D32-2C0CA935BB68}"/>
              </a:ext>
            </a:extLst>
          </p:cNvPr>
          <p:cNvSpPr txBox="1">
            <a:spLocks/>
          </p:cNvSpPr>
          <p:nvPr/>
        </p:nvSpPr>
        <p:spPr>
          <a:xfrm>
            <a:off x="906187" y="1305097"/>
            <a:ext cx="5800143" cy="666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</a:t>
            </a:r>
            <a:r>
              <a:rPr lang="en-US" b="1" dirty="0"/>
              <a:t>Policy</a:t>
            </a:r>
            <a:r>
              <a:rPr lang="en-US" dirty="0"/>
              <a:t>” is mapping from state to action.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BBE444-799D-10AA-3A4C-F9594BAF49E3}"/>
              </a:ext>
            </a:extLst>
          </p:cNvPr>
          <p:cNvGrpSpPr/>
          <p:nvPr/>
        </p:nvGrpSpPr>
        <p:grpSpPr>
          <a:xfrm>
            <a:off x="7113243" y="1305981"/>
            <a:ext cx="4599146" cy="1175210"/>
            <a:chOff x="7933382" y="1305097"/>
            <a:chExt cx="4599146" cy="117521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E0A8D8-DF7F-CAEE-9B2A-A996DE3999D5}"/>
                </a:ext>
              </a:extLst>
            </p:cNvPr>
            <p:cNvCxnSpPr>
              <a:cxnSpLocks/>
            </p:cNvCxnSpPr>
            <p:nvPr/>
          </p:nvCxnSpPr>
          <p:spPr>
            <a:xfrm>
              <a:off x="7933382" y="1561374"/>
              <a:ext cx="637718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C18B82A-4A8A-0CF5-987D-FAE9A149836F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65" y="2038009"/>
              <a:ext cx="61813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82AF457B-BCFF-19DA-5DD4-608321BEA07F}"/>
                </a:ext>
              </a:extLst>
            </p:cNvPr>
            <p:cNvSpPr txBox="1">
              <a:spLocks/>
            </p:cNvSpPr>
            <p:nvPr/>
          </p:nvSpPr>
          <p:spPr>
            <a:xfrm>
              <a:off x="8678588" y="1305097"/>
              <a:ext cx="3853940" cy="6664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/>
                <a:t>MAX Player</a:t>
              </a:r>
              <a:r>
                <a:rPr lang="en-US" dirty="0"/>
                <a:t>’s minimax policy</a:t>
              </a:r>
              <a:r>
                <a:rPr lang="en-US" b="1" dirty="0"/>
                <a:t> </a:t>
              </a: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3D06BAD-888A-7F97-60C6-C3002DF584FB}"/>
                </a:ext>
              </a:extLst>
            </p:cNvPr>
            <p:cNvSpPr txBox="1">
              <a:spLocks/>
            </p:cNvSpPr>
            <p:nvPr/>
          </p:nvSpPr>
          <p:spPr>
            <a:xfrm>
              <a:off x="8678588" y="1821764"/>
              <a:ext cx="3853940" cy="6585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/>
                <a:t>MIN Player</a:t>
              </a:r>
              <a:r>
                <a:rPr lang="en-US" dirty="0"/>
                <a:t>’s minimax policy</a:t>
              </a:r>
              <a:r>
                <a:rPr lang="en-US" b="1" dirty="0"/>
                <a:t> </a:t>
              </a:r>
            </a:p>
          </p:txBody>
        </p:sp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5727BD2B-591F-1D8A-03A7-29FB8EA62DC7}"/>
              </a:ext>
            </a:extLst>
          </p:cNvPr>
          <p:cNvSpPr txBox="1">
            <a:spLocks/>
          </p:cNvSpPr>
          <p:nvPr/>
        </p:nvSpPr>
        <p:spPr>
          <a:xfrm>
            <a:off x="906187" y="1893586"/>
            <a:ext cx="5800143" cy="88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</a:t>
            </a:r>
            <a:r>
              <a:rPr lang="en-US" b="1" dirty="0"/>
              <a:t>Minimax policy</a:t>
            </a:r>
            <a:r>
              <a:rPr lang="en-US" dirty="0"/>
              <a:t>” is the optimal policy against the most adversarial opponent.</a:t>
            </a:r>
          </a:p>
        </p:txBody>
      </p:sp>
    </p:spTree>
    <p:extLst>
      <p:ext uri="{BB962C8B-B14F-4D97-AF65-F5344CB8AC3E}">
        <p14:creationId xmlns:p14="http://schemas.microsoft.com/office/powerpoint/2010/main" val="21946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Eval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201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53497</TotalTime>
  <Words>2236</Words>
  <Application>Microsoft Office PowerPoint</Application>
  <PresentationFormat>Widescreen</PresentationFormat>
  <Paragraphs>741</Paragraphs>
  <Slides>63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Search in Games</vt:lpstr>
      <vt:lpstr>PowerPoint Presentation</vt:lpstr>
      <vt:lpstr>Turn-Based Two-Player Game</vt:lpstr>
      <vt:lpstr>Turn-Based Two-Player Zero-Sum Games</vt:lpstr>
      <vt:lpstr>Turn-Based Two-Player Zero-Sum Games</vt:lpstr>
      <vt:lpstr>Example: PACMAN</vt:lpstr>
      <vt:lpstr>Example:  Tic-Tac-Toe</vt:lpstr>
      <vt:lpstr>Calculating Minimax Values</vt:lpstr>
      <vt:lpstr>The Minimax Policy</vt:lpstr>
      <vt:lpstr>Time / Space Complexity</vt:lpstr>
      <vt:lpstr>Alpha-Beta Pruning and  Evaluation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Alpha-Beta Pruning</vt:lpstr>
      <vt:lpstr>Alpha-Beta Pruning</vt:lpstr>
      <vt:lpstr>Alpha-Beta Pruning</vt:lpstr>
      <vt:lpstr>Resource Limits</vt:lpstr>
      <vt:lpstr>Evaluation Functions</vt:lpstr>
      <vt:lpstr>Expectimax</vt:lpstr>
      <vt:lpstr>Two-Player Turn-Based Game</vt:lpstr>
      <vt:lpstr>Two-Player Turn-Based Game</vt:lpstr>
      <vt:lpstr>Expectimax Search</vt:lpstr>
      <vt:lpstr>Reminder: Probabilities</vt:lpstr>
      <vt:lpstr>Expectimax</vt:lpstr>
      <vt:lpstr>Expectimax</vt:lpstr>
      <vt:lpstr>Depth-Limited Expectimax</vt:lpstr>
      <vt:lpstr>What Probabilities to Use?</vt:lpstr>
      <vt:lpstr>Quiz: Informed Probabilities</vt:lpstr>
      <vt:lpstr>The Dangers of Optimism and Pessimism</vt:lpstr>
      <vt:lpstr>Assumptions vs. Reality</vt:lpstr>
      <vt:lpstr>Random Ghost – Expectimax Pacman</vt:lpstr>
      <vt:lpstr>Adversarial Ghost – Minimax Pacman</vt:lpstr>
      <vt:lpstr>Adversarial Ghost – Expectimax Pacman</vt:lpstr>
      <vt:lpstr>Random Ghost – Minimax Pacman</vt:lpstr>
      <vt:lpstr>Monte-Carlo Tree Search</vt:lpstr>
      <vt:lpstr>Issues of the Search Methods We Introduced So Far</vt:lpstr>
      <vt:lpstr>Monte-Carlo Tree Search (MCTS)</vt:lpstr>
      <vt:lpstr>Monte-Carlo Tree Search (MCTS)</vt:lpstr>
      <vt:lpstr>Monte-Carlo Tree Search (MCTS)</vt:lpstr>
      <vt:lpstr>Monte-Carlo Tree Search (MCTS)</vt:lpstr>
      <vt:lpstr>Monte-Carlo Tree Search (MCTS)</vt:lpstr>
      <vt:lpstr>Monte-Carlo Tree Search (MCTS)</vt:lpstr>
      <vt:lpstr>Monte-Carlo Tree Search (MCTS)</vt:lpstr>
      <vt:lpstr>Application of MCTS in AlphaGo and AlphaGo Zero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in Games</dc:title>
  <dc:creator>Chen-Yu Wei</dc:creator>
  <cp:lastModifiedBy>Wei, Chen-Yu (kfw6en)</cp:lastModifiedBy>
  <cp:revision>544</cp:revision>
  <dcterms:created xsi:type="dcterms:W3CDTF">2023-06-18T03:54:38Z</dcterms:created>
  <dcterms:modified xsi:type="dcterms:W3CDTF">2024-09-16T20:16:35Z</dcterms:modified>
</cp:coreProperties>
</file>